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oboto Mono"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AD29DFA-7742-428F-943C-5AB65BB1E4D3}">
  <a:tblStyle styleId="{BAD29DFA-7742-428F-943C-5AB65BB1E4D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62"/>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47208f08d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e47208f08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71b36f0c2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e71b36f0c2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e665e04f92_0_2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e665e04f92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might be a little bit unclear at this point but should be more intuitive with the images that follow</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665e04f92_0_1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665e04f92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initial state, everything is empty. risc-v to arm table and branch table are both index correlated. index (row) in both of the two tables correspond to the same index (row) of the RISC-V binary.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e71b36f0c2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e71b36f0c2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first pass done. </a:t>
            </a:r>
            <a:endParaRPr/>
          </a:p>
          <a:p>
            <a:pPr marL="0" lvl="0" indent="0" algn="l" rtl="0">
              <a:spcBef>
                <a:spcPts val="0"/>
              </a:spcBef>
              <a:spcAft>
                <a:spcPts val="0"/>
              </a:spcAft>
              <a:buNone/>
            </a:pPr>
            <a:r>
              <a:rPr lang="en"/>
              <a:t>ARM binary is filled out with 0s in place of branch offsets. </a:t>
            </a:r>
            <a:endParaRPr/>
          </a:p>
          <a:p>
            <a:pPr marL="0" lvl="0" indent="0" algn="l" rtl="0">
              <a:spcBef>
                <a:spcPts val="0"/>
              </a:spcBef>
              <a:spcAft>
                <a:spcPts val="0"/>
              </a:spcAft>
              <a:buNone/>
            </a:pPr>
            <a:r>
              <a:rPr lang="en"/>
              <a:t>RISC-V to ARM table rows point to where corresponding RISC-V binary instruction are in ARM binary. </a:t>
            </a:r>
            <a:endParaRPr/>
          </a:p>
          <a:p>
            <a:pPr marL="0" lvl="0" indent="0" algn="l" rtl="0">
              <a:spcBef>
                <a:spcPts val="0"/>
              </a:spcBef>
              <a:spcAft>
                <a:spcPts val="0"/>
              </a:spcAft>
              <a:buNone/>
            </a:pPr>
            <a:r>
              <a:rPr lang="en"/>
              <a:t>branch table is either 0 or points to the row corresponding to the target of the branch (but in the RISC-V to ARM table).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e71b36f0c2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e71b36f0c2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last pass is done. offsets look weird but remember: 8 from prefetch + have to consider the CMP instructions</a:t>
            </a:r>
            <a:endParaRPr/>
          </a:p>
          <a:p>
            <a:pPr marL="0" lvl="0" indent="0" algn="l" rtl="0">
              <a:spcBef>
                <a:spcPts val="0"/>
              </a:spcBef>
              <a:spcAft>
                <a:spcPts val="0"/>
              </a:spcAft>
              <a:buNone/>
            </a:pPr>
            <a:r>
              <a:rPr lang="en"/>
              <a:t>this example is available as a pdf and gif in lab description.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e665e04f92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e665e04f92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e665e04f92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e665e04f92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e94e59700d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e94e59700d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n,z,c,v bits that, in tandem with the conditions field, allows instructions to be executed conditionally.</a:t>
            </a:r>
            <a:endParaRPr/>
          </a:p>
          <a:p>
            <a:pPr marL="0" lvl="0" indent="0" algn="l" rtl="0">
              <a:spcBef>
                <a:spcPts val="0"/>
              </a:spcBef>
              <a:spcAft>
                <a:spcPts val="0"/>
              </a:spcAft>
              <a:buNone/>
            </a:pPr>
            <a:r>
              <a:rPr lang="en"/>
              <a:t>CMP instruction will be used to this end for branches. branch format!</a:t>
            </a:r>
            <a:endParaRPr/>
          </a:p>
          <a:p>
            <a:pPr marL="0" lvl="0" indent="0" algn="l" rtl="0">
              <a:spcBef>
                <a:spcPts val="0"/>
              </a:spcBef>
              <a:spcAft>
                <a:spcPts val="0"/>
              </a:spcAft>
              <a:buNone/>
            </a:pPr>
            <a:r>
              <a:rPr lang="en"/>
              <a:t>since only CMP instructions are conditionally executed, a branch is translated into 2 instructions. we just talked about this algorithm that you can use for correctly</a:t>
            </a:r>
            <a:endParaRPr/>
          </a:p>
          <a:p>
            <a:pPr marL="0" lvl="0" indent="0" algn="l" rtl="0">
              <a:spcBef>
                <a:spcPts val="0"/>
              </a:spcBef>
              <a:spcAft>
                <a:spcPts val="0"/>
              </a:spcAft>
              <a:buNone/>
            </a:pPr>
            <a:r>
              <a:rPr lang="en"/>
              <a:t>calculating ARM branch offsets.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665e04f92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665e04f92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e665e04f92_0_2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e665e04f92_0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47208f08d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47208f08d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e47208f08d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e47208f08d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e665e04f92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e665e04f92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e47208f08d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e47208f08d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1b36f0c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1b36f0c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47208f08d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e47208f08d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governance.ualberta.ca/en/CodesofConductandResidenceCommunityStandards/CodeofStudentBehaviour.aspx"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308750" y="1968600"/>
            <a:ext cx="6526500" cy="856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4200"/>
              <a:t>Lab RISC-V to ARM - Control</a:t>
            </a:r>
            <a:endParaRPr sz="4200"/>
          </a:p>
        </p:txBody>
      </p:sp>
      <p:sp>
        <p:nvSpPr>
          <p:cNvPr id="55" name="Google Shape;55;p13"/>
          <p:cNvSpPr txBox="1">
            <a:spLocks noGrp="1"/>
          </p:cNvSpPr>
          <p:nvPr>
            <p:ph type="subTitle" idx="1"/>
          </p:nvPr>
        </p:nvSpPr>
        <p:spPr>
          <a:xfrm>
            <a:off x="1308750" y="2825400"/>
            <a:ext cx="1513500" cy="468000"/>
          </a:xfrm>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 sz="2000"/>
              <a:t>CMPUT 229</a:t>
            </a: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p:nvPr/>
        </p:nvSpPr>
        <p:spPr>
          <a:xfrm>
            <a:off x="91725" y="2031399"/>
            <a:ext cx="8819400" cy="2401200"/>
          </a:xfrm>
          <a:prstGeom prst="rect">
            <a:avLst/>
          </a:prstGeom>
          <a:noFill/>
          <a:ln>
            <a:noFill/>
          </a:ln>
        </p:spPr>
        <p:txBody>
          <a:bodyPr spcFirstLastPara="1" wrap="square" lIns="91425" tIns="91425" rIns="91425" bIns="91425" anchor="t" anchorCtr="0">
            <a:spAutoFit/>
          </a:bodyPr>
          <a:lstStyle/>
          <a:p>
            <a:pPr marL="457200" lvl="0" indent="-330200" algn="l" rtl="0">
              <a:spcBef>
                <a:spcPts val="0"/>
              </a:spcBef>
              <a:spcAft>
                <a:spcPts val="0"/>
              </a:spcAft>
              <a:buClr>
                <a:srgbClr val="434343"/>
              </a:buClr>
              <a:buSzPts val="1600"/>
              <a:buChar char="●"/>
            </a:pPr>
            <a:r>
              <a:rPr lang="en" sz="1600">
                <a:solidFill>
                  <a:srgbClr val="434343"/>
                </a:solidFill>
              </a:rPr>
              <a:t>RISC-V branch instructions contain immediate bits 12-1, with bit 0 always implicitly set to 0. Upon instruction execution, this immediate is added to the PC.</a:t>
            </a:r>
            <a:endParaRPr sz="1600">
              <a:solidFill>
                <a:srgbClr val="434343"/>
              </a:solidFill>
            </a:endParaRPr>
          </a:p>
          <a:p>
            <a:pPr marL="457200" lvl="0" indent="-330200" algn="l" rtl="0">
              <a:spcBef>
                <a:spcPts val="0"/>
              </a:spcBef>
              <a:spcAft>
                <a:spcPts val="0"/>
              </a:spcAft>
              <a:buClr>
                <a:srgbClr val="434343"/>
              </a:buClr>
              <a:buSzPts val="1600"/>
              <a:buChar char="●"/>
            </a:pPr>
            <a:r>
              <a:rPr lang="en" sz="1600">
                <a:solidFill>
                  <a:srgbClr val="434343"/>
                </a:solidFill>
              </a:rPr>
              <a:t>In ARM, the offset encoded in the instruction is shifted left by 2 bits (i.e. multiplied by 4) and then added to the PC.</a:t>
            </a:r>
            <a:endParaRPr sz="1600">
              <a:solidFill>
                <a:srgbClr val="434343"/>
              </a:solidFill>
            </a:endParaRPr>
          </a:p>
          <a:p>
            <a:pPr marL="457200" lvl="0" indent="-330200" algn="l" rtl="0">
              <a:spcBef>
                <a:spcPts val="0"/>
              </a:spcBef>
              <a:spcAft>
                <a:spcPts val="0"/>
              </a:spcAft>
              <a:buClr>
                <a:srgbClr val="434343"/>
              </a:buClr>
              <a:buSzPts val="1600"/>
              <a:buChar char="●"/>
            </a:pPr>
            <a:r>
              <a:rPr lang="en" sz="1600">
                <a:solidFill>
                  <a:srgbClr val="434343"/>
                </a:solidFill>
              </a:rPr>
              <a:t>ARM, unlike RISC-V, always prefetches 2 instructions ahead, incrementing the program counter accordingly. This means that a branch at address </a:t>
            </a:r>
            <a:r>
              <a:rPr lang="en" sz="1600">
                <a:solidFill>
                  <a:srgbClr val="434343"/>
                </a:solidFill>
                <a:latin typeface="Roboto Mono"/>
                <a:ea typeface="Roboto Mono"/>
                <a:cs typeface="Roboto Mono"/>
                <a:sym typeface="Roboto Mono"/>
              </a:rPr>
              <a:t>0x00000000</a:t>
            </a:r>
            <a:r>
              <a:rPr lang="en" sz="1600">
                <a:solidFill>
                  <a:srgbClr val="434343"/>
                </a:solidFill>
              </a:rPr>
              <a:t> will be executed when the program counter is equal to </a:t>
            </a:r>
            <a:r>
              <a:rPr lang="en" sz="1600">
                <a:solidFill>
                  <a:srgbClr val="434343"/>
                </a:solidFill>
                <a:latin typeface="Roboto Mono"/>
                <a:ea typeface="Roboto Mono"/>
                <a:cs typeface="Roboto Mono"/>
                <a:sym typeface="Roboto Mono"/>
              </a:rPr>
              <a:t>0x00000008</a:t>
            </a:r>
            <a:r>
              <a:rPr lang="en" sz="1600">
                <a:solidFill>
                  <a:srgbClr val="434343"/>
                </a:solidFill>
              </a:rPr>
              <a:t>.</a:t>
            </a:r>
            <a:endParaRPr sz="1600">
              <a:solidFill>
                <a:srgbClr val="434343"/>
              </a:solidFill>
            </a:endParaRPr>
          </a:p>
          <a:p>
            <a:pPr marL="457200" lvl="0" indent="-330200" algn="l" rtl="0">
              <a:spcBef>
                <a:spcPts val="0"/>
              </a:spcBef>
              <a:spcAft>
                <a:spcPts val="0"/>
              </a:spcAft>
              <a:buClr>
                <a:srgbClr val="434343"/>
              </a:buClr>
              <a:buSzPts val="1600"/>
              <a:buChar char="●"/>
            </a:pPr>
            <a:r>
              <a:rPr lang="en" sz="1600">
                <a:solidFill>
                  <a:srgbClr val="434343"/>
                </a:solidFill>
              </a:rPr>
              <a:t>Thus, since the offset is added to the program counter, it needs to be 8 smaller than the actual difference between the addresses of the branch and its target.</a:t>
            </a:r>
            <a:endParaRPr sz="1600">
              <a:solidFill>
                <a:srgbClr val="434343"/>
              </a:solidFill>
            </a:endParaRPr>
          </a:p>
        </p:txBody>
      </p:sp>
      <p:sp>
        <p:nvSpPr>
          <p:cNvPr id="114" name="Google Shape;114;p22"/>
          <p:cNvSpPr txBox="1">
            <a:spLocks noGrp="1"/>
          </p:cNvSpPr>
          <p:nvPr>
            <p:ph type="title"/>
          </p:nvPr>
        </p:nvSpPr>
        <p:spPr>
          <a:xfrm>
            <a:off x="311700" y="466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ARM Branch format</a:t>
            </a:r>
            <a:endParaRPr/>
          </a:p>
        </p:txBody>
      </p:sp>
      <p:pic>
        <p:nvPicPr>
          <p:cNvPr id="115" name="Google Shape;115;p22"/>
          <p:cNvPicPr preferRelativeResize="0"/>
          <p:nvPr/>
        </p:nvPicPr>
        <p:blipFill>
          <a:blip r:embed="rId3">
            <a:alphaModFix/>
          </a:blip>
          <a:stretch>
            <a:fillRect/>
          </a:stretch>
        </p:blipFill>
        <p:spPr>
          <a:xfrm>
            <a:off x="311700" y="1411450"/>
            <a:ext cx="6334618" cy="619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Translating Branches</a:t>
            </a:r>
            <a:endParaRPr/>
          </a:p>
        </p:txBody>
      </p:sp>
      <p:sp>
        <p:nvSpPr>
          <p:cNvPr id="121" name="Google Shape;121;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36550" algn="l" rtl="0">
              <a:spcBef>
                <a:spcPts val="0"/>
              </a:spcBef>
              <a:spcAft>
                <a:spcPts val="0"/>
              </a:spcAft>
              <a:buClr>
                <a:srgbClr val="434343"/>
              </a:buClr>
              <a:buSzPts val="1700"/>
              <a:buChar char="●"/>
            </a:pPr>
            <a:r>
              <a:rPr lang="en" sz="1700">
                <a:solidFill>
                  <a:srgbClr val="434343"/>
                </a:solidFill>
              </a:rPr>
              <a:t>Branches are the only instructions that will need to be executed conditionally. </a:t>
            </a:r>
            <a:endParaRPr sz="1700">
              <a:solidFill>
                <a:srgbClr val="434343"/>
              </a:solidFill>
            </a:endParaRPr>
          </a:p>
          <a:p>
            <a:pPr marL="457200" lvl="0" indent="-336550" algn="l" rtl="0">
              <a:spcBef>
                <a:spcPts val="0"/>
              </a:spcBef>
              <a:spcAft>
                <a:spcPts val="0"/>
              </a:spcAft>
              <a:buClr>
                <a:srgbClr val="434343"/>
              </a:buClr>
              <a:buSzPts val="1700"/>
              <a:buChar char="●"/>
            </a:pPr>
            <a:r>
              <a:rPr lang="en" sz="1700">
                <a:solidFill>
                  <a:srgbClr val="434343"/>
                </a:solidFill>
              </a:rPr>
              <a:t>Since each branch can be different than the one right before it, a CMP instruction needs to precede each one.</a:t>
            </a:r>
            <a:endParaRPr sz="1700">
              <a:solidFill>
                <a:srgbClr val="434343"/>
              </a:solidFill>
            </a:endParaRPr>
          </a:p>
          <a:p>
            <a:pPr marL="457200" lvl="0" indent="-336550" algn="l" rtl="0">
              <a:spcBef>
                <a:spcPts val="0"/>
              </a:spcBef>
              <a:spcAft>
                <a:spcPts val="0"/>
              </a:spcAft>
              <a:buClr>
                <a:srgbClr val="434343"/>
              </a:buClr>
              <a:buSzPts val="1700"/>
              <a:buChar char="●"/>
            </a:pPr>
            <a:r>
              <a:rPr lang="en" sz="1700">
                <a:solidFill>
                  <a:srgbClr val="434343"/>
                </a:solidFill>
              </a:rPr>
              <a:t>As a result, each RISC-V branch must be translated into a CMP followed by a branch.</a:t>
            </a:r>
            <a:endParaRPr sz="1700">
              <a:solidFill>
                <a:srgbClr val="434343"/>
              </a:solidFill>
            </a:endParaRPr>
          </a:p>
          <a:p>
            <a:pPr marL="457200" lvl="0" indent="-336550" algn="l" rtl="0">
              <a:spcBef>
                <a:spcPts val="0"/>
              </a:spcBef>
              <a:spcAft>
                <a:spcPts val="0"/>
              </a:spcAft>
              <a:buClr>
                <a:srgbClr val="434343"/>
              </a:buClr>
              <a:buSzPts val="1700"/>
              <a:buChar char="●"/>
            </a:pPr>
            <a:r>
              <a:rPr lang="en" sz="1700">
                <a:solidFill>
                  <a:srgbClr val="434343"/>
                </a:solidFill>
              </a:rPr>
              <a:t>This, however, creates a bit of a problem: how do we keep track of the branch offset? </a:t>
            </a:r>
            <a:endParaRPr sz="1700">
              <a:solidFill>
                <a:srgbClr val="434343"/>
              </a:solidFill>
            </a:endParaRPr>
          </a:p>
          <a:p>
            <a:pPr marL="914400" lvl="1" indent="-336550" algn="l" rtl="0">
              <a:spcBef>
                <a:spcPts val="0"/>
              </a:spcBef>
              <a:spcAft>
                <a:spcPts val="0"/>
              </a:spcAft>
              <a:buClr>
                <a:srgbClr val="434343"/>
              </a:buClr>
              <a:buSzPts val="1700"/>
              <a:buChar char="○"/>
            </a:pPr>
            <a:r>
              <a:rPr lang="en" sz="1700">
                <a:solidFill>
                  <a:srgbClr val="434343"/>
                </a:solidFill>
              </a:rPr>
              <a:t>Since there may be branch instructions between a branch and its target, the RISC-V offset alone is no longer sufficient.</a:t>
            </a:r>
            <a:endParaRPr sz="1700">
              <a:solidFill>
                <a:srgbClr val="434343"/>
              </a:solidFill>
            </a:endParaRPr>
          </a:p>
          <a:p>
            <a:pPr marL="914400" lvl="1" indent="-336550" algn="l" rtl="0">
              <a:spcBef>
                <a:spcPts val="0"/>
              </a:spcBef>
              <a:spcAft>
                <a:spcPts val="0"/>
              </a:spcAft>
              <a:buClr>
                <a:srgbClr val="434343"/>
              </a:buClr>
              <a:buSzPts val="1700"/>
              <a:buChar char="○"/>
            </a:pPr>
            <a:r>
              <a:rPr lang="en" sz="1700">
                <a:solidFill>
                  <a:srgbClr val="434343"/>
                </a:solidFill>
              </a:rPr>
              <a:t>We need an algorithm to allows us to keep track of where in the ARM binary the target is.</a:t>
            </a:r>
            <a:endParaRPr sz="1700">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 two-pass approach</a:t>
            </a:r>
            <a:endParaRPr/>
          </a:p>
        </p:txBody>
      </p:sp>
      <p:sp>
        <p:nvSpPr>
          <p:cNvPr id="127" name="Google Shape;12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rgbClr val="434343"/>
              </a:buClr>
              <a:buSzPts val="1800"/>
              <a:buChar char="●"/>
            </a:pPr>
            <a:r>
              <a:rPr lang="en">
                <a:solidFill>
                  <a:srgbClr val="434343"/>
                </a:solidFill>
              </a:rPr>
              <a:t>Though you're free to implement any method to keep track of ARM branch targets, we suggest one involving two passes over a set of tables.</a:t>
            </a:r>
            <a:endParaRPr>
              <a:solidFill>
                <a:srgbClr val="434343"/>
              </a:solidFill>
            </a:endParaRPr>
          </a:p>
          <a:p>
            <a:pPr marL="457200" lvl="0" indent="-342900" algn="l" rtl="0">
              <a:spcBef>
                <a:spcPts val="0"/>
              </a:spcBef>
              <a:spcAft>
                <a:spcPts val="0"/>
              </a:spcAft>
              <a:buClr>
                <a:srgbClr val="434343"/>
              </a:buClr>
              <a:buSzPts val="1800"/>
              <a:buChar char="●"/>
            </a:pPr>
            <a:r>
              <a:rPr lang="en">
                <a:solidFill>
                  <a:srgbClr val="434343"/>
                </a:solidFill>
              </a:rPr>
              <a:t>You will use a RISC-V to ARM table to keep track of what address in the ARM binary the translated RISC-V instruction gets written to. </a:t>
            </a:r>
            <a:endParaRPr>
              <a:solidFill>
                <a:srgbClr val="434343"/>
              </a:solidFill>
            </a:endParaRPr>
          </a:p>
          <a:p>
            <a:pPr marL="457200" lvl="0" indent="-342900" algn="l" rtl="0">
              <a:spcBef>
                <a:spcPts val="0"/>
              </a:spcBef>
              <a:spcAft>
                <a:spcPts val="0"/>
              </a:spcAft>
              <a:buClr>
                <a:srgbClr val="434343"/>
              </a:buClr>
              <a:buSzPts val="1800"/>
              <a:buChar char="●"/>
            </a:pPr>
            <a:r>
              <a:rPr lang="en">
                <a:solidFill>
                  <a:srgbClr val="434343"/>
                </a:solidFill>
              </a:rPr>
              <a:t>You will also use a second table that, for each RISC-V branch, will keep track of the row address in the RISC-V to ARM table corresponding to its target.</a:t>
            </a:r>
            <a:endParaRPr>
              <a:solidFill>
                <a:srgbClr val="434343"/>
              </a:solidFill>
            </a:endParaRPr>
          </a:p>
          <a:p>
            <a:pPr marL="457200" lvl="0" indent="-342900" algn="l" rtl="0">
              <a:spcBef>
                <a:spcPts val="0"/>
              </a:spcBef>
              <a:spcAft>
                <a:spcPts val="0"/>
              </a:spcAft>
              <a:buClr>
                <a:srgbClr val="434343"/>
              </a:buClr>
              <a:buSzPts val="1800"/>
              <a:buChar char="●"/>
            </a:pPr>
            <a:r>
              <a:rPr lang="en">
                <a:solidFill>
                  <a:srgbClr val="434343"/>
                </a:solidFill>
              </a:rPr>
              <a:t>On the first pass, you will fill out the two tables, putting a 0 in the second table when an instruction isn't a branch. On the second pass, you will use the second table to track down the ARM address of the branch's target and, after calculating the correct offset for the address of the branch, fill it into the branch.</a:t>
            </a:r>
            <a:endParaRPr>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25"/>
          <p:cNvPicPr preferRelativeResize="0"/>
          <p:nvPr/>
        </p:nvPicPr>
        <p:blipFill>
          <a:blip r:embed="rId3">
            <a:alphaModFix/>
          </a:blip>
          <a:stretch>
            <a:fillRect/>
          </a:stretch>
        </p:blipFill>
        <p:spPr>
          <a:xfrm>
            <a:off x="-172913" y="1454187"/>
            <a:ext cx="9489826" cy="2965575"/>
          </a:xfrm>
          <a:prstGeom prst="rect">
            <a:avLst/>
          </a:prstGeom>
          <a:noFill/>
          <a:ln>
            <a:noFill/>
          </a:ln>
        </p:spPr>
      </p:pic>
      <p:sp>
        <p:nvSpPr>
          <p:cNvPr id="133" name="Google Shape;133;p25"/>
          <p:cNvSpPr/>
          <p:nvPr/>
        </p:nvSpPr>
        <p:spPr>
          <a:xfrm>
            <a:off x="2279100" y="1341250"/>
            <a:ext cx="2292900" cy="1954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5"/>
          <p:cNvSpPr/>
          <p:nvPr/>
        </p:nvSpPr>
        <p:spPr>
          <a:xfrm>
            <a:off x="4572000" y="1397700"/>
            <a:ext cx="2292900" cy="1954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5"/>
          <p:cNvSpPr/>
          <p:nvPr/>
        </p:nvSpPr>
        <p:spPr>
          <a:xfrm>
            <a:off x="6808925" y="1496500"/>
            <a:ext cx="2292900" cy="1954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3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3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1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140" name="Google Shape;140;p26"/>
          <p:cNvPicPr preferRelativeResize="0"/>
          <p:nvPr/>
        </p:nvPicPr>
        <p:blipFill>
          <a:blip r:embed="rId3">
            <a:alphaModFix/>
          </a:blip>
          <a:stretch>
            <a:fillRect/>
          </a:stretch>
        </p:blipFill>
        <p:spPr>
          <a:xfrm>
            <a:off x="-172925" y="1454175"/>
            <a:ext cx="9489839" cy="2965575"/>
          </a:xfrm>
          <a:prstGeom prst="rect">
            <a:avLst/>
          </a:prstGeom>
          <a:noFill/>
          <a:ln>
            <a:noFill/>
          </a:ln>
        </p:spPr>
      </p:pic>
      <p:sp>
        <p:nvSpPr>
          <p:cNvPr id="141" name="Google Shape;141;p26"/>
          <p:cNvSpPr/>
          <p:nvPr/>
        </p:nvSpPr>
        <p:spPr>
          <a:xfrm>
            <a:off x="4663875" y="1362425"/>
            <a:ext cx="2292900" cy="1954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2" name="Google Shape;142;p26"/>
          <p:cNvCxnSpPr/>
          <p:nvPr/>
        </p:nvCxnSpPr>
        <p:spPr>
          <a:xfrm flipH="1">
            <a:off x="4473125" y="2427100"/>
            <a:ext cx="1016100" cy="190500"/>
          </a:xfrm>
          <a:prstGeom prst="straightConnector1">
            <a:avLst/>
          </a:prstGeom>
          <a:noFill/>
          <a:ln w="9525" cap="flat" cmpd="sng">
            <a:solidFill>
              <a:srgbClr val="FF0000"/>
            </a:solidFill>
            <a:prstDash val="solid"/>
            <a:round/>
            <a:headEnd type="none" w="med" len="med"/>
            <a:tailEnd type="triangle" w="med" len="med"/>
          </a:ln>
        </p:spPr>
      </p:cxnSp>
      <p:cxnSp>
        <p:nvCxnSpPr>
          <p:cNvPr id="143" name="Google Shape;143;p26"/>
          <p:cNvCxnSpPr/>
          <p:nvPr/>
        </p:nvCxnSpPr>
        <p:spPr>
          <a:xfrm rot="10800000">
            <a:off x="4487225" y="2194175"/>
            <a:ext cx="1002000" cy="444600"/>
          </a:xfrm>
          <a:prstGeom prst="straightConnector1">
            <a:avLst/>
          </a:prstGeom>
          <a:noFill/>
          <a:ln w="9525" cap="flat" cmpd="sng">
            <a:solidFill>
              <a:srgbClr val="FF0000"/>
            </a:solidFill>
            <a:prstDash val="solid"/>
            <a:round/>
            <a:headEnd type="none" w="med" len="med"/>
            <a:tailEnd type="triangle" w="med" len="med"/>
          </a:ln>
        </p:spPr>
      </p:cxnSp>
      <p:cxnSp>
        <p:nvCxnSpPr>
          <p:cNvPr id="144" name="Google Shape;144;p26"/>
          <p:cNvCxnSpPr/>
          <p:nvPr/>
        </p:nvCxnSpPr>
        <p:spPr>
          <a:xfrm rot="10800000" flipH="1">
            <a:off x="4452050" y="1883700"/>
            <a:ext cx="3252600" cy="21300"/>
          </a:xfrm>
          <a:prstGeom prst="straightConnector1">
            <a:avLst/>
          </a:prstGeom>
          <a:noFill/>
          <a:ln w="9525" cap="flat" cmpd="sng">
            <a:solidFill>
              <a:srgbClr val="FF0000"/>
            </a:solidFill>
            <a:prstDash val="solid"/>
            <a:round/>
            <a:headEnd type="none" w="med" len="med"/>
            <a:tailEnd type="triangle" w="med" len="med"/>
          </a:ln>
        </p:spPr>
      </p:cxnSp>
      <p:cxnSp>
        <p:nvCxnSpPr>
          <p:cNvPr id="145" name="Google Shape;145;p26"/>
          <p:cNvCxnSpPr/>
          <p:nvPr/>
        </p:nvCxnSpPr>
        <p:spPr>
          <a:xfrm rot="10800000" flipH="1">
            <a:off x="4487225" y="2155400"/>
            <a:ext cx="3252600" cy="21300"/>
          </a:xfrm>
          <a:prstGeom prst="straightConnector1">
            <a:avLst/>
          </a:prstGeom>
          <a:noFill/>
          <a:ln w="9525" cap="flat" cmpd="sng">
            <a:solidFill>
              <a:srgbClr val="FF0000"/>
            </a:solidFill>
            <a:prstDash val="solid"/>
            <a:round/>
            <a:headEnd type="none" w="med" len="med"/>
            <a:tailEnd type="triangle" w="med" len="med"/>
          </a:ln>
        </p:spPr>
      </p:cxnSp>
      <p:cxnSp>
        <p:nvCxnSpPr>
          <p:cNvPr id="146" name="Google Shape;146;p26"/>
          <p:cNvCxnSpPr/>
          <p:nvPr/>
        </p:nvCxnSpPr>
        <p:spPr>
          <a:xfrm rot="10800000" flipH="1">
            <a:off x="4487225" y="2405825"/>
            <a:ext cx="3252600" cy="21300"/>
          </a:xfrm>
          <a:prstGeom prst="straightConnector1">
            <a:avLst/>
          </a:prstGeom>
          <a:noFill/>
          <a:ln w="9525" cap="flat" cmpd="sng">
            <a:solidFill>
              <a:srgbClr val="FF0000"/>
            </a:solidFill>
            <a:prstDash val="solid"/>
            <a:round/>
            <a:headEnd type="none" w="med" len="med"/>
            <a:tailEnd type="triangle" w="med" len="med"/>
          </a:ln>
        </p:spPr>
      </p:cxnSp>
      <p:cxnSp>
        <p:nvCxnSpPr>
          <p:cNvPr id="147" name="Google Shape;147;p26"/>
          <p:cNvCxnSpPr/>
          <p:nvPr/>
        </p:nvCxnSpPr>
        <p:spPr>
          <a:xfrm>
            <a:off x="4487225" y="2638900"/>
            <a:ext cx="3273900" cy="232800"/>
          </a:xfrm>
          <a:prstGeom prst="straightConnector1">
            <a:avLst/>
          </a:prstGeom>
          <a:noFill/>
          <a:ln w="9525" cap="flat" cmpd="sng">
            <a:solidFill>
              <a:srgbClr val="FF0000"/>
            </a:solidFill>
            <a:prstDash val="solid"/>
            <a:round/>
            <a:headEnd type="none" w="med" len="med"/>
            <a:tailEnd type="triangle" w="med" len="med"/>
          </a:ln>
        </p:spPr>
      </p:cxnSp>
      <p:sp>
        <p:nvSpPr>
          <p:cNvPr id="148" name="Google Shape;148;p26"/>
          <p:cNvSpPr/>
          <p:nvPr/>
        </p:nvSpPr>
        <p:spPr>
          <a:xfrm>
            <a:off x="2279100" y="1507775"/>
            <a:ext cx="2292900" cy="12792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6"/>
          <p:cNvSpPr/>
          <p:nvPr/>
        </p:nvSpPr>
        <p:spPr>
          <a:xfrm>
            <a:off x="6851100" y="1507775"/>
            <a:ext cx="2292900" cy="1954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4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4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4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4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4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4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41"/>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4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1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154" name="Google Shape;154;p27"/>
          <p:cNvPicPr preferRelativeResize="0"/>
          <p:nvPr/>
        </p:nvPicPr>
        <p:blipFill>
          <a:blip r:embed="rId3">
            <a:alphaModFix/>
          </a:blip>
          <a:stretch>
            <a:fillRect/>
          </a:stretch>
        </p:blipFill>
        <p:spPr>
          <a:xfrm>
            <a:off x="-172925" y="1454175"/>
            <a:ext cx="9489839" cy="29655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Tips</a:t>
            </a:r>
            <a:endParaRPr/>
          </a:p>
        </p:txBody>
      </p:sp>
      <p:sp>
        <p:nvSpPr>
          <p:cNvPr id="160" name="Google Shape;160;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434343"/>
              </a:buClr>
              <a:buSzPts val="1800"/>
              <a:buChar char="●"/>
            </a:pPr>
            <a:r>
              <a:rPr lang="en">
                <a:solidFill>
                  <a:srgbClr val="434343"/>
                </a:solidFill>
              </a:rPr>
              <a:t>Use the provided test cases, in addition to your own, to test for various edge cases.</a:t>
            </a:r>
            <a:endParaRPr>
              <a:solidFill>
                <a:srgbClr val="434343"/>
              </a:solidFill>
            </a:endParaRPr>
          </a:p>
          <a:p>
            <a:pPr marL="457200" lvl="0" indent="-342900" algn="l" rtl="0">
              <a:spcBef>
                <a:spcPts val="0"/>
              </a:spcBef>
              <a:spcAft>
                <a:spcPts val="0"/>
              </a:spcAft>
              <a:buClr>
                <a:srgbClr val="434343"/>
              </a:buClr>
              <a:buSzPts val="1800"/>
              <a:buChar char="●"/>
            </a:pPr>
            <a:r>
              <a:rPr lang="en">
                <a:solidFill>
                  <a:srgbClr val="434343"/>
                </a:solidFill>
              </a:rPr>
              <a:t>Make sure to get started early because it may take a while to wrap your head around how to implement the presented two-pass algorithm.</a:t>
            </a:r>
            <a:endParaRPr>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5985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University of Alberta Code of Student Behavior</a:t>
            </a:r>
            <a:endParaRPr/>
          </a:p>
          <a:p>
            <a:pPr marL="0" lvl="0" indent="0" algn="l" rtl="0">
              <a:spcBef>
                <a:spcPts val="0"/>
              </a:spcBef>
              <a:spcAft>
                <a:spcPts val="0"/>
              </a:spcAft>
              <a:buClr>
                <a:schemeClr val="dk1"/>
              </a:buClr>
              <a:buSzPct val="39285"/>
              <a:buFont typeface="Arial"/>
              <a:buNone/>
            </a:pPr>
            <a:endParaRPr/>
          </a:p>
          <a:p>
            <a:pPr marL="0" lvl="0" indent="0" algn="l" rtl="0">
              <a:spcBef>
                <a:spcPts val="0"/>
              </a:spcBef>
              <a:spcAft>
                <a:spcPts val="0"/>
              </a:spcAft>
              <a:buNone/>
            </a:pPr>
            <a:endParaRPr/>
          </a:p>
        </p:txBody>
      </p:sp>
      <p:sp>
        <p:nvSpPr>
          <p:cNvPr id="166" name="Google Shape;166;p29"/>
          <p:cNvSpPr txBox="1">
            <a:spLocks noGrp="1"/>
          </p:cNvSpPr>
          <p:nvPr>
            <p:ph type="body" idx="1"/>
          </p:nvPr>
        </p:nvSpPr>
        <p:spPr>
          <a:xfrm>
            <a:off x="430400" y="1428975"/>
            <a:ext cx="8520600" cy="34689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Clr>
                <a:schemeClr val="dk1"/>
              </a:buClr>
              <a:buFont typeface="Arial"/>
              <a:buNone/>
            </a:pPr>
            <a:r>
              <a:rPr lang="en" sz="1600" b="1">
                <a:solidFill>
                  <a:schemeClr val="dk1"/>
                </a:solidFill>
                <a:highlight>
                  <a:srgbClr val="FFF2CC"/>
                </a:highlight>
              </a:rPr>
              <a:t>30.3.2(1) Plagiarism</a:t>
            </a:r>
            <a:endParaRPr sz="1600">
              <a:solidFill>
                <a:schemeClr val="dk1"/>
              </a:solidFill>
              <a:highlight>
                <a:srgbClr val="FFF2CC"/>
              </a:highlight>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No Student shall submit the words, ideas, images or data of another person as the</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Student’s own in any academic writing, essay, thesis, project, assignment,</a:t>
            </a:r>
            <a:endParaRPr sz="1600">
              <a:solidFill>
                <a:schemeClr val="dk1"/>
              </a:solidFill>
            </a:endParaRPr>
          </a:p>
          <a:p>
            <a:pPr marL="0" lvl="0" indent="0" algn="l" rtl="0">
              <a:lnSpc>
                <a:spcPct val="100000"/>
              </a:lnSpc>
              <a:spcBef>
                <a:spcPts val="0"/>
              </a:spcBef>
              <a:spcAft>
                <a:spcPts val="0"/>
              </a:spcAft>
              <a:buNone/>
            </a:pPr>
            <a:r>
              <a:rPr lang="en" sz="1600">
                <a:solidFill>
                  <a:schemeClr val="dk1"/>
                </a:solidFill>
              </a:rPr>
              <a:t>presentation or poster in a course or program of study. </a:t>
            </a:r>
            <a:endParaRPr sz="1600">
              <a:solidFill>
                <a:schemeClr val="dk1"/>
              </a:solidFill>
            </a:endParaRPr>
          </a:p>
          <a:p>
            <a:pPr marL="0" lvl="0" indent="0" algn="l" rtl="0">
              <a:lnSpc>
                <a:spcPct val="100000"/>
              </a:lnSpc>
              <a:spcBef>
                <a:spcPts val="0"/>
              </a:spcBef>
              <a:spcAft>
                <a:spcPts val="0"/>
              </a:spcAft>
              <a:buClr>
                <a:schemeClr val="dk1"/>
              </a:buClr>
              <a:buFont typeface="Arial"/>
              <a:buNone/>
            </a:pP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b="1">
                <a:solidFill>
                  <a:schemeClr val="dk1"/>
                </a:solidFill>
                <a:highlight>
                  <a:srgbClr val="FFF2CC"/>
                </a:highlight>
              </a:rPr>
              <a:t>30.3.2(2) Cheating</a:t>
            </a:r>
            <a:endParaRPr sz="1600">
              <a:solidFill>
                <a:schemeClr val="dk1"/>
              </a:solidFill>
              <a:highlight>
                <a:srgbClr val="FFF2CC"/>
              </a:highlight>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30.3.2(2) d No Student shall submit in any course or program of study, without the</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written approval of the course Instructor, all or a substantial portion of any</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academic writing, essay, thesis, research report, project, assignment,</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presentation or poster for which credit has previously been obtained by the</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Student or which has been or is being submitted by the Student in another</a:t>
            </a:r>
            <a:endParaRPr sz="1600">
              <a:solidFill>
                <a:schemeClr val="dk1"/>
              </a:solidFill>
            </a:endParaRPr>
          </a:p>
          <a:p>
            <a:pPr marL="0" lvl="0" indent="0" algn="l" rtl="0">
              <a:lnSpc>
                <a:spcPct val="100000"/>
              </a:lnSpc>
              <a:spcBef>
                <a:spcPts val="0"/>
              </a:spcBef>
              <a:spcAft>
                <a:spcPts val="0"/>
              </a:spcAft>
              <a:buClr>
                <a:schemeClr val="dk1"/>
              </a:buClr>
              <a:buFont typeface="Arial"/>
              <a:buNone/>
            </a:pPr>
            <a:r>
              <a:rPr lang="en" sz="1600">
                <a:solidFill>
                  <a:schemeClr val="dk1"/>
                </a:solidFill>
              </a:rPr>
              <a:t>course or program of study in the University or elsewhere</a:t>
            </a:r>
            <a:endParaRPr sz="1600"/>
          </a:p>
        </p:txBody>
      </p:sp>
      <p:sp>
        <p:nvSpPr>
          <p:cNvPr id="167" name="Google Shape;167;p29"/>
          <p:cNvSpPr txBox="1"/>
          <p:nvPr/>
        </p:nvSpPr>
        <p:spPr>
          <a:xfrm>
            <a:off x="430400" y="4543775"/>
            <a:ext cx="4064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68" name="Google Shape;168;p29"/>
          <p:cNvSpPr txBox="1"/>
          <p:nvPr/>
        </p:nvSpPr>
        <p:spPr>
          <a:xfrm>
            <a:off x="359850" y="874875"/>
            <a:ext cx="64347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u="sng">
                <a:solidFill>
                  <a:schemeClr val="hlink"/>
                </a:solidFill>
                <a:hlinkClick r:id="rId3"/>
              </a:rPr>
              <a:t>http://www.governance.ualberta.ca/en/CodesofConductandResidenceCommunityStandards/CodeofStudentBehaviour.aspx</a:t>
            </a:r>
            <a:r>
              <a:rPr lang="en" sz="1200">
                <a:solidFill>
                  <a:schemeClr val="dk1"/>
                </a:solidFill>
              </a:rPr>
              <a:t> </a:t>
            </a:r>
            <a:endParaRPr sz="12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a:t>
            </a:r>
            <a:endParaRPr/>
          </a:p>
        </p:txBody>
      </p:sp>
      <p:pic>
        <p:nvPicPr>
          <p:cNvPr id="174" name="Google Shape;174;p30"/>
          <p:cNvPicPr preferRelativeResize="0"/>
          <p:nvPr/>
        </p:nvPicPr>
        <p:blipFill>
          <a:blip r:embed="rId3">
            <a:alphaModFix/>
          </a:blip>
          <a:stretch>
            <a:fillRect/>
          </a:stretch>
        </p:blipFill>
        <p:spPr>
          <a:xfrm>
            <a:off x="868500" y="3240225"/>
            <a:ext cx="6516850" cy="2036501"/>
          </a:xfrm>
          <a:prstGeom prst="rect">
            <a:avLst/>
          </a:prstGeom>
          <a:noFill/>
          <a:ln>
            <a:noFill/>
          </a:ln>
        </p:spPr>
      </p:pic>
      <p:pic>
        <p:nvPicPr>
          <p:cNvPr id="175" name="Google Shape;175;p30"/>
          <p:cNvPicPr preferRelativeResize="0"/>
          <p:nvPr/>
        </p:nvPicPr>
        <p:blipFill>
          <a:blip r:embed="rId4">
            <a:alphaModFix/>
          </a:blip>
          <a:stretch>
            <a:fillRect/>
          </a:stretch>
        </p:blipFill>
        <p:spPr>
          <a:xfrm>
            <a:off x="1293649" y="1137175"/>
            <a:ext cx="5851803" cy="572700"/>
          </a:xfrm>
          <a:prstGeom prst="rect">
            <a:avLst/>
          </a:prstGeom>
          <a:noFill/>
          <a:ln>
            <a:noFill/>
          </a:ln>
        </p:spPr>
      </p:pic>
      <p:pic>
        <p:nvPicPr>
          <p:cNvPr id="176" name="Google Shape;176;p30"/>
          <p:cNvPicPr preferRelativeResize="0"/>
          <p:nvPr/>
        </p:nvPicPr>
        <p:blipFill>
          <a:blip r:embed="rId5">
            <a:alphaModFix/>
          </a:blip>
          <a:stretch>
            <a:fillRect/>
          </a:stretch>
        </p:blipFill>
        <p:spPr>
          <a:xfrm>
            <a:off x="1955063" y="1792475"/>
            <a:ext cx="6334618" cy="619950"/>
          </a:xfrm>
          <a:prstGeom prst="rect">
            <a:avLst/>
          </a:prstGeom>
          <a:noFill/>
          <a:ln>
            <a:noFill/>
          </a:ln>
        </p:spPr>
      </p:pic>
      <p:pic>
        <p:nvPicPr>
          <p:cNvPr id="177" name="Google Shape;177;p30"/>
          <p:cNvPicPr preferRelativeResize="0"/>
          <p:nvPr/>
        </p:nvPicPr>
        <p:blipFill>
          <a:blip r:embed="rId6">
            <a:alphaModFix/>
          </a:blip>
          <a:stretch>
            <a:fillRect/>
          </a:stretch>
        </p:blipFill>
        <p:spPr>
          <a:xfrm>
            <a:off x="663225" y="2495037"/>
            <a:ext cx="6334618" cy="619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About this lab</a:t>
            </a:r>
            <a:endParaRPr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Clr>
                <a:srgbClr val="434343"/>
              </a:buClr>
              <a:buSzPts val="1600"/>
              <a:buChar char="●"/>
            </a:pPr>
            <a:r>
              <a:rPr lang="en" sz="1600" dirty="0">
                <a:solidFill>
                  <a:srgbClr val="434343"/>
                </a:solidFill>
              </a:rPr>
              <a:t>This is the second ARM translation lab and the final lab overall.</a:t>
            </a:r>
            <a:endParaRPr sz="1600" dirty="0">
              <a:solidFill>
                <a:srgbClr val="434343"/>
              </a:solidFill>
            </a:endParaRPr>
          </a:p>
          <a:p>
            <a:pPr marL="457200" lvl="0" indent="-330200" algn="l" rtl="0">
              <a:spcBef>
                <a:spcPts val="0"/>
              </a:spcBef>
              <a:spcAft>
                <a:spcPts val="0"/>
              </a:spcAft>
              <a:buClr>
                <a:srgbClr val="434343"/>
              </a:buClr>
              <a:buSzPts val="1600"/>
              <a:buChar char="●"/>
            </a:pPr>
            <a:r>
              <a:rPr lang="en" sz="1600" dirty="0">
                <a:solidFill>
                  <a:srgbClr val="434343"/>
                </a:solidFill>
              </a:rPr>
              <a:t>In this lab, you will be translating control flow instructions from RISC-V to ARM. Specifically, branches and unconditional jumps.</a:t>
            </a:r>
            <a:endParaRPr sz="1600" dirty="0">
              <a:solidFill>
                <a:srgbClr val="434343"/>
              </a:solidFill>
            </a:endParaRPr>
          </a:p>
          <a:p>
            <a:pPr marL="457200" lvl="0" indent="-330200" algn="l" rtl="0">
              <a:spcBef>
                <a:spcPts val="0"/>
              </a:spcBef>
              <a:spcAft>
                <a:spcPts val="0"/>
              </a:spcAft>
              <a:buClr>
                <a:srgbClr val="434343"/>
              </a:buClr>
              <a:buSzPts val="1600"/>
              <a:buChar char="●"/>
            </a:pPr>
            <a:r>
              <a:rPr lang="en" sz="1600" dirty="0">
                <a:solidFill>
                  <a:srgbClr val="434343"/>
                </a:solidFill>
              </a:rPr>
              <a:t>After finishing this lab, you're going to be able to translate a turing complete subset of RISC-V instructions into ARM.</a:t>
            </a:r>
            <a:endParaRPr sz="1600" dirty="0">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Your tasks in this lab</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434343"/>
              </a:buClr>
              <a:buSzPts val="1800"/>
              <a:buChar char="●"/>
            </a:pPr>
            <a:r>
              <a:rPr lang="en" dirty="0">
                <a:solidFill>
                  <a:srgbClr val="434343"/>
                </a:solidFill>
              </a:rPr>
              <a:t>To create a translator that turns a subset of RISC-V instructions into ARM instructions. This subset includes branch and unconditional jump instructions, in addition to the instructions you translated in the previous lab.</a:t>
            </a:r>
            <a:endParaRPr dirty="0">
              <a:solidFill>
                <a:srgbClr val="434343"/>
              </a:solidFill>
            </a:endParaRPr>
          </a:p>
          <a:p>
            <a:pPr marL="457200" lvl="0" indent="-342900" algn="l" rtl="0">
              <a:spcBef>
                <a:spcPts val="0"/>
              </a:spcBef>
              <a:spcAft>
                <a:spcPts val="0"/>
              </a:spcAft>
              <a:buClr>
                <a:srgbClr val="434343"/>
              </a:buClr>
              <a:buSzPts val="1800"/>
              <a:buChar char="●"/>
            </a:pPr>
            <a:r>
              <a:rPr lang="en" dirty="0">
                <a:solidFill>
                  <a:srgbClr val="434343"/>
                </a:solidFill>
              </a:rPr>
              <a:t>To implement a function decoding the RISC-V branch immediate (i.e. shifting the immediate bits into place).</a:t>
            </a:r>
            <a:endParaRPr dirty="0">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Recap</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434343"/>
              </a:buClr>
              <a:buSzPts val="1800"/>
              <a:buChar char="●"/>
            </a:pPr>
            <a:r>
              <a:rPr lang="en" dirty="0">
                <a:solidFill>
                  <a:srgbClr val="434343"/>
                </a:solidFill>
              </a:rPr>
              <a:t>The previous lab had you translating simple instructions, translating registers, and turning RISC-V immediates into a format usable by ARM immediate instructions.</a:t>
            </a:r>
            <a:endParaRPr dirty="0">
              <a:solidFill>
                <a:srgbClr val="434343"/>
              </a:solidFill>
            </a:endParaRPr>
          </a:p>
          <a:p>
            <a:pPr marL="457200" lvl="0" indent="-342900" algn="l" rtl="0">
              <a:spcBef>
                <a:spcPts val="0"/>
              </a:spcBef>
              <a:spcAft>
                <a:spcPts val="0"/>
              </a:spcAft>
              <a:buClr>
                <a:srgbClr val="434343"/>
              </a:buClr>
              <a:buSzPts val="1800"/>
              <a:buChar char="●"/>
            </a:pPr>
            <a:r>
              <a:rPr lang="en" dirty="0">
                <a:solidFill>
                  <a:srgbClr val="434343"/>
                </a:solidFill>
              </a:rPr>
              <a:t>We glossed over the status and control bits in the last lab, requiring they be </a:t>
            </a:r>
            <a:r>
              <a:rPr lang="en" b="1" dirty="0">
                <a:solidFill>
                  <a:srgbClr val="434343"/>
                </a:solidFill>
                <a:latin typeface="Roboto Mono"/>
                <a:ea typeface="Roboto Mono"/>
                <a:cs typeface="Roboto Mono"/>
                <a:sym typeface="Roboto Mono"/>
              </a:rPr>
              <a:t>0</a:t>
            </a:r>
            <a:r>
              <a:rPr lang="en" dirty="0">
                <a:solidFill>
                  <a:srgbClr val="434343"/>
                </a:solidFill>
              </a:rPr>
              <a:t> and </a:t>
            </a:r>
            <a:r>
              <a:rPr lang="en" b="1" dirty="0">
                <a:solidFill>
                  <a:srgbClr val="434343"/>
                </a:solidFill>
                <a:latin typeface="Roboto Mono"/>
                <a:ea typeface="Roboto Mono"/>
                <a:cs typeface="Roboto Mono"/>
                <a:sym typeface="Roboto Mono"/>
              </a:rPr>
              <a:t>1110</a:t>
            </a:r>
            <a:r>
              <a:rPr lang="en" dirty="0">
                <a:solidFill>
                  <a:srgbClr val="434343"/>
                </a:solidFill>
              </a:rPr>
              <a:t> respectively.</a:t>
            </a:r>
            <a:endParaRPr dirty="0">
              <a:solidFill>
                <a:srgbClr val="434343"/>
              </a:solidFill>
            </a:endParaRPr>
          </a:p>
          <a:p>
            <a:pPr marL="914400" lvl="1" indent="-317500" algn="l" rtl="0">
              <a:spcBef>
                <a:spcPts val="0"/>
              </a:spcBef>
              <a:spcAft>
                <a:spcPts val="0"/>
              </a:spcAft>
              <a:buClr>
                <a:srgbClr val="434343"/>
              </a:buClr>
              <a:buSzPts val="1400"/>
              <a:buChar char="○"/>
            </a:pPr>
            <a:r>
              <a:rPr lang="en" dirty="0">
                <a:solidFill>
                  <a:srgbClr val="434343"/>
                </a:solidFill>
              </a:rPr>
              <a:t>These fields, however, are integral for the conditional execution in ARM, which we'll be using in this lab. </a:t>
            </a:r>
            <a:endParaRPr dirty="0">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Branching in ARM</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434343"/>
              </a:buClr>
              <a:buSzPts val="1800"/>
              <a:buChar char="●"/>
            </a:pPr>
            <a:r>
              <a:rPr lang="en" dirty="0">
                <a:solidFill>
                  <a:srgbClr val="434343"/>
                </a:solidFill>
              </a:rPr>
              <a:t>The quantity of instructions to be dealt with in this lab is significantly smaller than what you saw in Lab RISC-V to ARM - ALU, but there's a reason for  that: conditional execution of instructions.</a:t>
            </a:r>
            <a:endParaRPr dirty="0">
              <a:solidFill>
                <a:srgbClr val="434343"/>
              </a:solidFill>
            </a:endParaRPr>
          </a:p>
          <a:p>
            <a:pPr marL="457200" lvl="0" indent="-342900" algn="l" rtl="0">
              <a:spcBef>
                <a:spcPts val="0"/>
              </a:spcBef>
              <a:spcAft>
                <a:spcPts val="0"/>
              </a:spcAft>
              <a:buClr>
                <a:srgbClr val="434343"/>
              </a:buClr>
              <a:buSzPts val="1800"/>
              <a:buChar char="●"/>
            </a:pPr>
            <a:r>
              <a:rPr lang="en" dirty="0">
                <a:solidFill>
                  <a:srgbClr val="434343"/>
                </a:solidFill>
              </a:rPr>
              <a:t>All instructions in ARM that have the </a:t>
            </a:r>
            <a:r>
              <a:rPr lang="en" b="1" dirty="0">
                <a:solidFill>
                  <a:srgbClr val="434343"/>
                </a:solidFill>
                <a:latin typeface="Roboto Mono"/>
                <a:ea typeface="Roboto Mono"/>
                <a:cs typeface="Roboto Mono"/>
                <a:sym typeface="Roboto Mono"/>
              </a:rPr>
              <a:t>Conditions</a:t>
            </a:r>
            <a:r>
              <a:rPr lang="en" dirty="0">
                <a:solidFill>
                  <a:srgbClr val="434343"/>
                </a:solidFill>
              </a:rPr>
              <a:t> field can be executed conditionally. Whether or not an instruction is executed depends on whether or not the condition represented by the </a:t>
            </a:r>
            <a:r>
              <a:rPr lang="en" b="1" dirty="0">
                <a:solidFill>
                  <a:srgbClr val="434343"/>
                </a:solidFill>
                <a:latin typeface="Roboto Mono"/>
                <a:ea typeface="Roboto Mono"/>
                <a:cs typeface="Roboto Mono"/>
                <a:sym typeface="Roboto Mono"/>
              </a:rPr>
              <a:t>Conditions</a:t>
            </a:r>
            <a:r>
              <a:rPr lang="en" dirty="0">
                <a:solidFill>
                  <a:srgbClr val="434343"/>
                </a:solidFill>
              </a:rPr>
              <a:t> field aligns with the CPSR register.</a:t>
            </a:r>
            <a:endParaRPr dirty="0">
              <a:solidFill>
                <a:srgbClr val="43434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p:nvPr/>
        </p:nvSpPr>
        <p:spPr>
          <a:xfrm>
            <a:off x="91725" y="2031399"/>
            <a:ext cx="8819400" cy="2262600"/>
          </a:xfrm>
          <a:prstGeom prst="rect">
            <a:avLst/>
          </a:prstGeom>
          <a:noFill/>
          <a:ln>
            <a:noFill/>
          </a:ln>
        </p:spPr>
        <p:txBody>
          <a:bodyPr spcFirstLastPara="1" wrap="square" lIns="91425" tIns="91425" rIns="91425" bIns="91425" anchor="t" anchorCtr="0">
            <a:spAutoFit/>
          </a:bodyPr>
          <a:lstStyle/>
          <a:p>
            <a:pPr marL="457200" lvl="0" indent="-323850" algn="l" rtl="0">
              <a:spcBef>
                <a:spcPts val="0"/>
              </a:spcBef>
              <a:spcAft>
                <a:spcPts val="0"/>
              </a:spcAft>
              <a:buClr>
                <a:srgbClr val="434343"/>
              </a:buClr>
              <a:buSzPts val="1500"/>
              <a:buChar char="●"/>
            </a:pPr>
            <a:r>
              <a:rPr lang="en" sz="1500">
                <a:solidFill>
                  <a:srgbClr val="434343"/>
                </a:solidFill>
              </a:rPr>
              <a:t>Though the CPSR has a variety of functions and fields, we only care about the 4 most significant bits. </a:t>
            </a:r>
            <a:endParaRPr sz="1500">
              <a:solidFill>
                <a:srgbClr val="434343"/>
              </a:solidFill>
            </a:endParaRPr>
          </a:p>
          <a:p>
            <a:pPr marL="457200" lvl="0" indent="-323850" algn="l" rtl="0">
              <a:spcBef>
                <a:spcPts val="0"/>
              </a:spcBef>
              <a:spcAft>
                <a:spcPts val="0"/>
              </a:spcAft>
              <a:buClr>
                <a:srgbClr val="434343"/>
              </a:buClr>
              <a:buSzPts val="1500"/>
              <a:buChar char="●"/>
            </a:pPr>
            <a:r>
              <a:rPr lang="en" sz="1500" b="1">
                <a:solidFill>
                  <a:srgbClr val="434343"/>
                </a:solidFill>
                <a:latin typeface="Roboto Mono"/>
                <a:ea typeface="Roboto Mono"/>
                <a:cs typeface="Roboto Mono"/>
                <a:sym typeface="Roboto Mono"/>
              </a:rPr>
              <a:t>N</a:t>
            </a:r>
            <a:r>
              <a:rPr lang="en" sz="1500">
                <a:solidFill>
                  <a:srgbClr val="434343"/>
                </a:solidFill>
              </a:rPr>
              <a:t>, </a:t>
            </a:r>
            <a:r>
              <a:rPr lang="en" sz="1500" b="1">
                <a:solidFill>
                  <a:srgbClr val="434343"/>
                </a:solidFill>
                <a:latin typeface="Roboto Mono"/>
                <a:ea typeface="Roboto Mono"/>
                <a:cs typeface="Roboto Mono"/>
                <a:sym typeface="Roboto Mono"/>
              </a:rPr>
              <a:t>Z</a:t>
            </a:r>
            <a:r>
              <a:rPr lang="en" sz="1500">
                <a:solidFill>
                  <a:srgbClr val="434343"/>
                </a:solidFill>
              </a:rPr>
              <a:t>, </a:t>
            </a:r>
            <a:r>
              <a:rPr lang="en" sz="1500" b="1">
                <a:solidFill>
                  <a:srgbClr val="434343"/>
                </a:solidFill>
                <a:latin typeface="Roboto Mono"/>
                <a:ea typeface="Roboto Mono"/>
                <a:cs typeface="Roboto Mono"/>
                <a:sym typeface="Roboto Mono"/>
              </a:rPr>
              <a:t>C</a:t>
            </a:r>
            <a:r>
              <a:rPr lang="en" sz="1500">
                <a:solidFill>
                  <a:srgbClr val="434343"/>
                </a:solidFill>
              </a:rPr>
              <a:t> and </a:t>
            </a:r>
            <a:r>
              <a:rPr lang="en" sz="1500" b="1">
                <a:solidFill>
                  <a:srgbClr val="434343"/>
                </a:solidFill>
                <a:latin typeface="Roboto Mono"/>
                <a:ea typeface="Roboto Mono"/>
                <a:cs typeface="Roboto Mono"/>
                <a:sym typeface="Roboto Mono"/>
              </a:rPr>
              <a:t>V</a:t>
            </a:r>
            <a:r>
              <a:rPr lang="en" sz="1500">
                <a:solidFill>
                  <a:srgbClr val="434343"/>
                </a:solidFill>
              </a:rPr>
              <a:t> are set to 0 or 1 based on the result of instructions with status bit 1.</a:t>
            </a:r>
            <a:endParaRPr sz="1500">
              <a:solidFill>
                <a:srgbClr val="434343"/>
              </a:solidFill>
            </a:endParaRPr>
          </a:p>
          <a:p>
            <a:pPr marL="914400" lvl="1" indent="-323850" algn="l" rtl="0">
              <a:spcBef>
                <a:spcPts val="0"/>
              </a:spcBef>
              <a:spcAft>
                <a:spcPts val="0"/>
              </a:spcAft>
              <a:buClr>
                <a:srgbClr val="434343"/>
              </a:buClr>
              <a:buSzPts val="1500"/>
              <a:buChar char="○"/>
            </a:pPr>
            <a:r>
              <a:rPr lang="en" sz="1500" b="1">
                <a:solidFill>
                  <a:srgbClr val="434343"/>
                </a:solidFill>
                <a:latin typeface="Roboto Mono"/>
                <a:ea typeface="Roboto Mono"/>
                <a:cs typeface="Roboto Mono"/>
                <a:sym typeface="Roboto Mono"/>
              </a:rPr>
              <a:t>N</a:t>
            </a:r>
            <a:r>
              <a:rPr lang="en" sz="1500">
                <a:solidFill>
                  <a:srgbClr val="434343"/>
                </a:solidFill>
              </a:rPr>
              <a:t> will be set to 1 if the result of the instruction was negative.	</a:t>
            </a:r>
            <a:endParaRPr sz="1500">
              <a:solidFill>
                <a:srgbClr val="434343"/>
              </a:solidFill>
            </a:endParaRPr>
          </a:p>
          <a:p>
            <a:pPr marL="914400" lvl="1" indent="-323850" algn="l" rtl="0">
              <a:spcBef>
                <a:spcPts val="0"/>
              </a:spcBef>
              <a:spcAft>
                <a:spcPts val="0"/>
              </a:spcAft>
              <a:buClr>
                <a:srgbClr val="434343"/>
              </a:buClr>
              <a:buSzPts val="1500"/>
              <a:buChar char="○"/>
            </a:pPr>
            <a:r>
              <a:rPr lang="en" sz="1500" b="1">
                <a:solidFill>
                  <a:srgbClr val="434343"/>
                </a:solidFill>
                <a:latin typeface="Roboto Mono"/>
                <a:ea typeface="Roboto Mono"/>
                <a:cs typeface="Roboto Mono"/>
                <a:sym typeface="Roboto Mono"/>
              </a:rPr>
              <a:t>Z</a:t>
            </a:r>
            <a:r>
              <a:rPr lang="en" sz="1500">
                <a:solidFill>
                  <a:srgbClr val="434343"/>
                </a:solidFill>
              </a:rPr>
              <a:t> will be set to 1 if the result of the instruction was equal to 0</a:t>
            </a:r>
            <a:endParaRPr sz="1500">
              <a:solidFill>
                <a:srgbClr val="434343"/>
              </a:solidFill>
            </a:endParaRPr>
          </a:p>
          <a:p>
            <a:pPr marL="914400" lvl="1" indent="-323850" algn="l" rtl="0">
              <a:spcBef>
                <a:spcPts val="0"/>
              </a:spcBef>
              <a:spcAft>
                <a:spcPts val="0"/>
              </a:spcAft>
              <a:buClr>
                <a:srgbClr val="434343"/>
              </a:buClr>
              <a:buSzPts val="1500"/>
              <a:buChar char="○"/>
            </a:pPr>
            <a:r>
              <a:rPr lang="en" sz="1500" b="1">
                <a:solidFill>
                  <a:srgbClr val="434343"/>
                </a:solidFill>
                <a:latin typeface="Roboto Mono"/>
                <a:ea typeface="Roboto Mono"/>
                <a:cs typeface="Roboto Mono"/>
                <a:sym typeface="Roboto Mono"/>
              </a:rPr>
              <a:t>C</a:t>
            </a:r>
            <a:r>
              <a:rPr lang="en" sz="1500">
                <a:solidFill>
                  <a:srgbClr val="434343"/>
                </a:solidFill>
              </a:rPr>
              <a:t> will be set to 1 if the instruction results in unsigned overflow.</a:t>
            </a:r>
            <a:endParaRPr sz="1500">
              <a:solidFill>
                <a:srgbClr val="434343"/>
              </a:solidFill>
            </a:endParaRPr>
          </a:p>
          <a:p>
            <a:pPr marL="914400" lvl="1" indent="-323850" algn="l" rtl="0">
              <a:spcBef>
                <a:spcPts val="0"/>
              </a:spcBef>
              <a:spcAft>
                <a:spcPts val="0"/>
              </a:spcAft>
              <a:buClr>
                <a:srgbClr val="434343"/>
              </a:buClr>
              <a:buSzPts val="1500"/>
              <a:buChar char="○"/>
            </a:pPr>
            <a:r>
              <a:rPr lang="en" sz="1500" b="1">
                <a:solidFill>
                  <a:srgbClr val="434343"/>
                </a:solidFill>
                <a:latin typeface="Roboto Mono"/>
                <a:ea typeface="Roboto Mono"/>
                <a:cs typeface="Roboto Mono"/>
                <a:sym typeface="Roboto Mono"/>
              </a:rPr>
              <a:t>V</a:t>
            </a:r>
            <a:r>
              <a:rPr lang="en" sz="1500">
                <a:solidFill>
                  <a:srgbClr val="434343"/>
                </a:solidFill>
              </a:rPr>
              <a:t> will be set to 1 if the instruction results in signed overflow.</a:t>
            </a:r>
            <a:endParaRPr sz="1500">
              <a:solidFill>
                <a:srgbClr val="434343"/>
              </a:solidFill>
            </a:endParaRPr>
          </a:p>
          <a:p>
            <a:pPr marL="457200" lvl="0" indent="-323850" algn="l" rtl="0">
              <a:spcBef>
                <a:spcPts val="0"/>
              </a:spcBef>
              <a:spcAft>
                <a:spcPts val="0"/>
              </a:spcAft>
              <a:buClr>
                <a:srgbClr val="434343"/>
              </a:buClr>
              <a:buSzPts val="1500"/>
              <a:buChar char="●"/>
            </a:pPr>
            <a:r>
              <a:rPr lang="en" sz="1500">
                <a:solidFill>
                  <a:srgbClr val="434343"/>
                </a:solidFill>
              </a:rPr>
              <a:t>Once the </a:t>
            </a:r>
            <a:r>
              <a:rPr lang="en" sz="1500" b="1">
                <a:solidFill>
                  <a:srgbClr val="434343"/>
                </a:solidFill>
                <a:latin typeface="Roboto Mono"/>
                <a:ea typeface="Roboto Mono"/>
                <a:cs typeface="Roboto Mono"/>
                <a:sym typeface="Roboto Mono"/>
              </a:rPr>
              <a:t>N</a:t>
            </a:r>
            <a:r>
              <a:rPr lang="en" sz="1500">
                <a:solidFill>
                  <a:srgbClr val="434343"/>
                </a:solidFill>
              </a:rPr>
              <a:t>, </a:t>
            </a:r>
            <a:r>
              <a:rPr lang="en" sz="1500" b="1">
                <a:solidFill>
                  <a:srgbClr val="434343"/>
                </a:solidFill>
                <a:latin typeface="Roboto Mono"/>
                <a:ea typeface="Roboto Mono"/>
                <a:cs typeface="Roboto Mono"/>
                <a:sym typeface="Roboto Mono"/>
              </a:rPr>
              <a:t>Z</a:t>
            </a:r>
            <a:r>
              <a:rPr lang="en" sz="1500">
                <a:solidFill>
                  <a:srgbClr val="434343"/>
                </a:solidFill>
              </a:rPr>
              <a:t>, </a:t>
            </a:r>
            <a:r>
              <a:rPr lang="en" sz="1500" b="1">
                <a:solidFill>
                  <a:srgbClr val="434343"/>
                </a:solidFill>
                <a:latin typeface="Roboto Mono"/>
                <a:ea typeface="Roboto Mono"/>
                <a:cs typeface="Roboto Mono"/>
                <a:sym typeface="Roboto Mono"/>
              </a:rPr>
              <a:t>C</a:t>
            </a:r>
            <a:r>
              <a:rPr lang="en" sz="1500">
                <a:solidFill>
                  <a:srgbClr val="434343"/>
                </a:solidFill>
              </a:rPr>
              <a:t> and </a:t>
            </a:r>
            <a:r>
              <a:rPr lang="en" sz="1500" b="1">
                <a:solidFill>
                  <a:srgbClr val="434343"/>
                </a:solidFill>
                <a:latin typeface="Roboto Mono"/>
                <a:ea typeface="Roboto Mono"/>
                <a:cs typeface="Roboto Mono"/>
                <a:sym typeface="Roboto Mono"/>
              </a:rPr>
              <a:t>V</a:t>
            </a:r>
            <a:r>
              <a:rPr lang="en" sz="1500">
                <a:solidFill>
                  <a:srgbClr val="434343"/>
                </a:solidFill>
              </a:rPr>
              <a:t> bits are set to 1 by an instruction, they remain unchanged until another instruction with status bit 1 is executed.</a:t>
            </a:r>
            <a:endParaRPr sz="1500">
              <a:solidFill>
                <a:srgbClr val="434343"/>
              </a:solidFill>
            </a:endParaRPr>
          </a:p>
        </p:txBody>
      </p:sp>
      <p:sp>
        <p:nvSpPr>
          <p:cNvPr id="85" name="Google Shape;85;p18"/>
          <p:cNvSpPr txBox="1">
            <a:spLocks noGrp="1"/>
          </p:cNvSpPr>
          <p:nvPr>
            <p:ph type="title"/>
          </p:nvPr>
        </p:nvSpPr>
        <p:spPr>
          <a:xfrm>
            <a:off x="311700" y="466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Program Status Register (CPSR)</a:t>
            </a:r>
            <a:endParaRPr/>
          </a:p>
        </p:txBody>
      </p:sp>
      <p:pic>
        <p:nvPicPr>
          <p:cNvPr id="86" name="Google Shape;86;p18"/>
          <p:cNvPicPr preferRelativeResize="0"/>
          <p:nvPr/>
        </p:nvPicPr>
        <p:blipFill>
          <a:blip r:embed="rId3">
            <a:alphaModFix/>
          </a:blip>
          <a:stretch>
            <a:fillRect/>
          </a:stretch>
        </p:blipFill>
        <p:spPr>
          <a:xfrm>
            <a:off x="311700" y="1411448"/>
            <a:ext cx="6334618" cy="619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4">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p:nvPr/>
        </p:nvSpPr>
        <p:spPr>
          <a:xfrm>
            <a:off x="91725" y="2031399"/>
            <a:ext cx="8819400" cy="2031900"/>
          </a:xfrm>
          <a:prstGeom prst="rect">
            <a:avLst/>
          </a:prstGeom>
          <a:noFill/>
          <a:ln>
            <a:noFill/>
          </a:ln>
        </p:spPr>
        <p:txBody>
          <a:bodyPr spcFirstLastPara="1" wrap="square" lIns="91425" tIns="91425" rIns="91425" bIns="91425" anchor="t" anchorCtr="0">
            <a:spAutoFit/>
          </a:bodyPr>
          <a:lstStyle/>
          <a:p>
            <a:pPr marL="457200" lvl="0" indent="-323850" algn="l" rtl="0">
              <a:spcBef>
                <a:spcPts val="0"/>
              </a:spcBef>
              <a:spcAft>
                <a:spcPts val="0"/>
              </a:spcAft>
              <a:buClr>
                <a:srgbClr val="434343"/>
              </a:buClr>
              <a:buSzPts val="1500"/>
              <a:buChar char="●"/>
            </a:pPr>
            <a:r>
              <a:rPr lang="en" sz="1500">
                <a:solidFill>
                  <a:srgbClr val="434343"/>
                </a:solidFill>
              </a:rPr>
              <a:t>All instructions with an </a:t>
            </a:r>
            <a:r>
              <a:rPr lang="en" sz="1500" b="1">
                <a:solidFill>
                  <a:srgbClr val="434343"/>
                </a:solidFill>
                <a:latin typeface="Roboto Mono"/>
                <a:ea typeface="Roboto Mono"/>
                <a:cs typeface="Roboto Mono"/>
                <a:sym typeface="Roboto Mono"/>
              </a:rPr>
              <a:t>S</a:t>
            </a:r>
            <a:r>
              <a:rPr lang="en" sz="1500">
                <a:solidFill>
                  <a:srgbClr val="434343"/>
                </a:solidFill>
              </a:rPr>
              <a:t> bit can be made to alter the CSPR by setting the bit to 1.</a:t>
            </a:r>
            <a:endParaRPr sz="1500">
              <a:solidFill>
                <a:srgbClr val="434343"/>
              </a:solidFill>
            </a:endParaRPr>
          </a:p>
          <a:p>
            <a:pPr marL="457200" lvl="0" indent="-323850" algn="l" rtl="0">
              <a:spcBef>
                <a:spcPts val="0"/>
              </a:spcBef>
              <a:spcAft>
                <a:spcPts val="0"/>
              </a:spcAft>
              <a:buClr>
                <a:srgbClr val="434343"/>
              </a:buClr>
              <a:buSzPts val="1500"/>
              <a:buChar char="●"/>
            </a:pPr>
            <a:r>
              <a:rPr lang="en" sz="1500">
                <a:solidFill>
                  <a:srgbClr val="434343"/>
                </a:solidFill>
              </a:rPr>
              <a:t>We are only interested in conditional execution for branches. As a result, we only need to have CSPR-altering instructions before branches. </a:t>
            </a:r>
            <a:endParaRPr sz="1500">
              <a:solidFill>
                <a:srgbClr val="434343"/>
              </a:solidFill>
            </a:endParaRPr>
          </a:p>
          <a:p>
            <a:pPr marL="457200" lvl="0" indent="-323850" algn="l" rtl="0">
              <a:spcBef>
                <a:spcPts val="0"/>
              </a:spcBef>
              <a:spcAft>
                <a:spcPts val="0"/>
              </a:spcAft>
              <a:buClr>
                <a:srgbClr val="434343"/>
              </a:buClr>
              <a:buSzPts val="1500"/>
              <a:buChar char="●"/>
            </a:pPr>
            <a:r>
              <a:rPr lang="en" sz="1500">
                <a:solidFill>
                  <a:srgbClr val="434343"/>
                </a:solidFill>
              </a:rPr>
              <a:t>For simplicity, we're only going to use a single instruction for changing the CSPR. That instruction is the CMP instruction. That means that the CMP instruction must have its </a:t>
            </a:r>
            <a:r>
              <a:rPr lang="en" sz="1500" b="1">
                <a:solidFill>
                  <a:srgbClr val="434343"/>
                </a:solidFill>
                <a:latin typeface="Roboto Mono"/>
                <a:ea typeface="Roboto Mono"/>
                <a:cs typeface="Roboto Mono"/>
                <a:sym typeface="Roboto Mono"/>
              </a:rPr>
              <a:t>S</a:t>
            </a:r>
            <a:r>
              <a:rPr lang="en" sz="1500">
                <a:solidFill>
                  <a:srgbClr val="434343"/>
                </a:solidFill>
              </a:rPr>
              <a:t> bit set to 1.</a:t>
            </a:r>
            <a:endParaRPr sz="1500">
              <a:solidFill>
                <a:srgbClr val="434343"/>
              </a:solidFill>
            </a:endParaRPr>
          </a:p>
          <a:p>
            <a:pPr marL="457200" lvl="0" indent="-323850" algn="l" rtl="0">
              <a:spcBef>
                <a:spcPts val="0"/>
              </a:spcBef>
              <a:spcAft>
                <a:spcPts val="0"/>
              </a:spcAft>
              <a:buClr>
                <a:srgbClr val="434343"/>
              </a:buClr>
              <a:buSzPts val="1500"/>
              <a:buChar char="●"/>
            </a:pPr>
            <a:r>
              <a:rPr lang="en" sz="1500">
                <a:solidFill>
                  <a:srgbClr val="434343"/>
                </a:solidFill>
              </a:rPr>
              <a:t>The CMP instruction is a signed subtraction (</a:t>
            </a:r>
            <a:r>
              <a:rPr lang="en" sz="1500" b="1">
                <a:solidFill>
                  <a:srgbClr val="434343"/>
                </a:solidFill>
                <a:latin typeface="Roboto Mono"/>
                <a:ea typeface="Roboto Mono"/>
                <a:cs typeface="Roboto Mono"/>
                <a:sym typeface="Roboto Mono"/>
              </a:rPr>
              <a:t>Rn</a:t>
            </a:r>
            <a:r>
              <a:rPr lang="en" sz="1500">
                <a:solidFill>
                  <a:srgbClr val="434343"/>
                </a:solidFill>
              </a:rPr>
              <a:t> - </a:t>
            </a:r>
            <a:r>
              <a:rPr lang="en" sz="1500" b="1">
                <a:solidFill>
                  <a:srgbClr val="434343"/>
                </a:solidFill>
                <a:latin typeface="Roboto Mono"/>
                <a:ea typeface="Roboto Mono"/>
                <a:cs typeface="Roboto Mono"/>
                <a:sym typeface="Roboto Mono"/>
              </a:rPr>
              <a:t>Rm</a:t>
            </a:r>
            <a:r>
              <a:rPr lang="en" sz="1500">
                <a:solidFill>
                  <a:srgbClr val="434343"/>
                </a:solidFill>
              </a:rPr>
              <a:t>) whose results aren't saved anywhere.</a:t>
            </a:r>
            <a:endParaRPr sz="1500">
              <a:solidFill>
                <a:srgbClr val="434343"/>
              </a:solidFill>
            </a:endParaRPr>
          </a:p>
          <a:p>
            <a:pPr marL="914400" lvl="1" indent="-323850" algn="l" rtl="0">
              <a:spcBef>
                <a:spcPts val="0"/>
              </a:spcBef>
              <a:spcAft>
                <a:spcPts val="0"/>
              </a:spcAft>
              <a:buClr>
                <a:srgbClr val="434343"/>
              </a:buClr>
              <a:buSzPts val="1500"/>
              <a:buChar char="○"/>
            </a:pPr>
            <a:r>
              <a:rPr lang="en" sz="1500">
                <a:solidFill>
                  <a:srgbClr val="434343"/>
                </a:solidFill>
              </a:rPr>
              <a:t>Its encoding belongs to the Data-Processing Register format, which is shown above.</a:t>
            </a:r>
            <a:endParaRPr sz="1500">
              <a:solidFill>
                <a:srgbClr val="434343"/>
              </a:solidFill>
            </a:endParaRPr>
          </a:p>
        </p:txBody>
      </p:sp>
      <p:sp>
        <p:nvSpPr>
          <p:cNvPr id="92" name="Google Shape;92;p19"/>
          <p:cNvSpPr txBox="1">
            <a:spLocks noGrp="1"/>
          </p:cNvSpPr>
          <p:nvPr>
            <p:ph type="title"/>
          </p:nvPr>
        </p:nvSpPr>
        <p:spPr>
          <a:xfrm>
            <a:off x="311700" y="466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CMP Instruction</a:t>
            </a:r>
            <a:endParaRPr/>
          </a:p>
        </p:txBody>
      </p:sp>
      <p:pic>
        <p:nvPicPr>
          <p:cNvPr id="93" name="Google Shape;93;p19"/>
          <p:cNvPicPr preferRelativeResize="0"/>
          <p:nvPr/>
        </p:nvPicPr>
        <p:blipFill>
          <a:blip r:embed="rId3">
            <a:alphaModFix/>
          </a:blip>
          <a:stretch>
            <a:fillRect/>
          </a:stretch>
        </p:blipFill>
        <p:spPr>
          <a:xfrm>
            <a:off x="311700" y="1411450"/>
            <a:ext cx="6334618" cy="619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p:nvPr/>
        </p:nvSpPr>
        <p:spPr>
          <a:xfrm>
            <a:off x="91725" y="2031399"/>
            <a:ext cx="8819400" cy="877200"/>
          </a:xfrm>
          <a:prstGeom prst="rect">
            <a:avLst/>
          </a:prstGeom>
          <a:noFill/>
          <a:ln>
            <a:noFill/>
          </a:ln>
        </p:spPr>
        <p:txBody>
          <a:bodyPr spcFirstLastPara="1" wrap="square" lIns="91425" tIns="91425" rIns="91425" bIns="91425" anchor="t" anchorCtr="0">
            <a:spAutoFit/>
          </a:bodyPr>
          <a:lstStyle/>
          <a:p>
            <a:pPr marL="457200" lvl="0" indent="-323850" algn="l" rtl="0">
              <a:spcBef>
                <a:spcPts val="0"/>
              </a:spcBef>
              <a:spcAft>
                <a:spcPts val="0"/>
              </a:spcAft>
              <a:buClr>
                <a:srgbClr val="434343"/>
              </a:buClr>
              <a:buSzPts val="1500"/>
              <a:buChar char="●"/>
            </a:pPr>
            <a:r>
              <a:rPr lang="en" sz="1500">
                <a:solidFill>
                  <a:srgbClr val="434343"/>
                </a:solidFill>
              </a:rPr>
              <a:t>The </a:t>
            </a:r>
            <a:r>
              <a:rPr lang="en" b="1">
                <a:solidFill>
                  <a:srgbClr val="434343"/>
                </a:solidFill>
                <a:latin typeface="Roboto Mono"/>
                <a:ea typeface="Roboto Mono"/>
                <a:cs typeface="Roboto Mono"/>
                <a:sym typeface="Roboto Mono"/>
              </a:rPr>
              <a:t>Conditions</a:t>
            </a:r>
            <a:r>
              <a:rPr lang="en" sz="1500">
                <a:solidFill>
                  <a:srgbClr val="434343"/>
                </a:solidFill>
              </a:rPr>
              <a:t> field indicates when the instruction should be run. More specifically, it indicates the state that one or more of </a:t>
            </a:r>
            <a:r>
              <a:rPr lang="en" sz="1500" b="1">
                <a:solidFill>
                  <a:srgbClr val="434343"/>
                </a:solidFill>
                <a:latin typeface="Roboto Mono"/>
                <a:ea typeface="Roboto Mono"/>
                <a:cs typeface="Roboto Mono"/>
                <a:sym typeface="Roboto Mono"/>
              </a:rPr>
              <a:t>N</a:t>
            </a:r>
            <a:r>
              <a:rPr lang="en" sz="1500">
                <a:solidFill>
                  <a:srgbClr val="434343"/>
                </a:solidFill>
              </a:rPr>
              <a:t>, </a:t>
            </a:r>
            <a:r>
              <a:rPr lang="en" sz="1500" b="1">
                <a:solidFill>
                  <a:srgbClr val="434343"/>
                </a:solidFill>
                <a:latin typeface="Roboto Mono"/>
                <a:ea typeface="Roboto Mono"/>
                <a:cs typeface="Roboto Mono"/>
                <a:sym typeface="Roboto Mono"/>
              </a:rPr>
              <a:t>Z</a:t>
            </a:r>
            <a:r>
              <a:rPr lang="en" sz="1500">
                <a:solidFill>
                  <a:srgbClr val="434343"/>
                </a:solidFill>
              </a:rPr>
              <a:t>, </a:t>
            </a:r>
            <a:r>
              <a:rPr lang="en" sz="1500" b="1">
                <a:solidFill>
                  <a:srgbClr val="434343"/>
                </a:solidFill>
                <a:latin typeface="Roboto Mono"/>
                <a:ea typeface="Roboto Mono"/>
                <a:cs typeface="Roboto Mono"/>
                <a:sym typeface="Roboto Mono"/>
              </a:rPr>
              <a:t>C</a:t>
            </a:r>
            <a:r>
              <a:rPr lang="en" sz="1500">
                <a:solidFill>
                  <a:srgbClr val="434343"/>
                </a:solidFill>
              </a:rPr>
              <a:t> and </a:t>
            </a:r>
            <a:r>
              <a:rPr lang="en" sz="1500" b="1">
                <a:solidFill>
                  <a:srgbClr val="434343"/>
                </a:solidFill>
                <a:latin typeface="Roboto Mono"/>
                <a:ea typeface="Roboto Mono"/>
                <a:cs typeface="Roboto Mono"/>
                <a:sym typeface="Roboto Mono"/>
              </a:rPr>
              <a:t>V</a:t>
            </a:r>
            <a:r>
              <a:rPr lang="en" sz="1500">
                <a:solidFill>
                  <a:srgbClr val="434343"/>
                </a:solidFill>
              </a:rPr>
              <a:t> need to be in for the instruction to get executed.</a:t>
            </a:r>
            <a:endParaRPr sz="1500">
              <a:solidFill>
                <a:srgbClr val="434343"/>
              </a:solidFill>
            </a:endParaRPr>
          </a:p>
          <a:p>
            <a:pPr marL="457200" lvl="0" indent="-323850" algn="l" rtl="0">
              <a:spcBef>
                <a:spcPts val="0"/>
              </a:spcBef>
              <a:spcAft>
                <a:spcPts val="0"/>
              </a:spcAft>
              <a:buClr>
                <a:srgbClr val="434343"/>
              </a:buClr>
              <a:buSzPts val="1500"/>
              <a:buChar char="●"/>
            </a:pPr>
            <a:r>
              <a:rPr lang="en" sz="1500">
                <a:solidFill>
                  <a:srgbClr val="434343"/>
                </a:solidFill>
              </a:rPr>
              <a:t>There are 16 possible </a:t>
            </a:r>
            <a:r>
              <a:rPr lang="en" b="1">
                <a:solidFill>
                  <a:srgbClr val="434343"/>
                </a:solidFill>
                <a:latin typeface="Roboto Mono"/>
                <a:ea typeface="Roboto Mono"/>
                <a:cs typeface="Roboto Mono"/>
                <a:sym typeface="Roboto Mono"/>
              </a:rPr>
              <a:t>Conditions</a:t>
            </a:r>
            <a:r>
              <a:rPr lang="en" sz="1500" b="1">
                <a:solidFill>
                  <a:srgbClr val="434343"/>
                </a:solidFill>
              </a:rPr>
              <a:t> </a:t>
            </a:r>
            <a:r>
              <a:rPr lang="en" sz="1500">
                <a:solidFill>
                  <a:srgbClr val="434343"/>
                </a:solidFill>
              </a:rPr>
              <a:t>field values, but for this lab, we only care about the following:</a:t>
            </a:r>
            <a:endParaRPr sz="1500">
              <a:solidFill>
                <a:srgbClr val="434343"/>
              </a:solidFill>
            </a:endParaRPr>
          </a:p>
        </p:txBody>
      </p:sp>
      <p:sp>
        <p:nvSpPr>
          <p:cNvPr id="99" name="Google Shape;99;p20"/>
          <p:cNvSpPr txBox="1">
            <a:spLocks noGrp="1"/>
          </p:cNvSpPr>
          <p:nvPr>
            <p:ph type="title"/>
          </p:nvPr>
        </p:nvSpPr>
        <p:spPr>
          <a:xfrm>
            <a:off x="311700" y="466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a:t>
            </a:r>
            <a:r>
              <a:rPr lang="en" b="1">
                <a:solidFill>
                  <a:srgbClr val="434343"/>
                </a:solidFill>
                <a:latin typeface="Roboto Mono"/>
                <a:ea typeface="Roboto Mono"/>
                <a:cs typeface="Roboto Mono"/>
                <a:sym typeface="Roboto Mono"/>
              </a:rPr>
              <a:t>Conditions</a:t>
            </a:r>
            <a:r>
              <a:rPr lang="en">
                <a:solidFill>
                  <a:srgbClr val="434343"/>
                </a:solidFill>
              </a:rPr>
              <a:t> </a:t>
            </a:r>
            <a:r>
              <a:rPr lang="en"/>
              <a:t>field</a:t>
            </a:r>
            <a:endParaRPr/>
          </a:p>
        </p:txBody>
      </p:sp>
      <p:pic>
        <p:nvPicPr>
          <p:cNvPr id="100" name="Google Shape;100;p20"/>
          <p:cNvPicPr preferRelativeResize="0"/>
          <p:nvPr/>
        </p:nvPicPr>
        <p:blipFill>
          <a:blip r:embed="rId3">
            <a:alphaModFix/>
          </a:blip>
          <a:stretch>
            <a:fillRect/>
          </a:stretch>
        </p:blipFill>
        <p:spPr>
          <a:xfrm>
            <a:off x="311700" y="1411450"/>
            <a:ext cx="6334618" cy="619950"/>
          </a:xfrm>
          <a:prstGeom prst="rect">
            <a:avLst/>
          </a:prstGeom>
          <a:noFill/>
          <a:ln>
            <a:noFill/>
          </a:ln>
        </p:spPr>
      </p:pic>
      <p:graphicFrame>
        <p:nvGraphicFramePr>
          <p:cNvPr id="101" name="Google Shape;101;p20"/>
          <p:cNvGraphicFramePr/>
          <p:nvPr/>
        </p:nvGraphicFramePr>
        <p:xfrm>
          <a:off x="685450" y="3060150"/>
          <a:ext cx="7631950" cy="1309160"/>
        </p:xfrm>
        <a:graphic>
          <a:graphicData uri="http://schemas.openxmlformats.org/drawingml/2006/table">
            <a:tbl>
              <a:tblPr>
                <a:noFill/>
                <a:tableStyleId>{BAD29DFA-7742-428F-943C-5AB65BB1E4D3}</a:tableStyleId>
              </a:tblPr>
              <a:tblGrid>
                <a:gridCol w="646900">
                  <a:extLst>
                    <a:ext uri="{9D8B030D-6E8A-4147-A177-3AD203B41FA5}">
                      <a16:colId xmlns:a16="http://schemas.microsoft.com/office/drawing/2014/main" val="20000"/>
                    </a:ext>
                  </a:extLst>
                </a:gridCol>
                <a:gridCol w="2194325">
                  <a:extLst>
                    <a:ext uri="{9D8B030D-6E8A-4147-A177-3AD203B41FA5}">
                      <a16:colId xmlns:a16="http://schemas.microsoft.com/office/drawing/2014/main" val="20001"/>
                    </a:ext>
                  </a:extLst>
                </a:gridCol>
                <a:gridCol w="4790725">
                  <a:extLst>
                    <a:ext uri="{9D8B030D-6E8A-4147-A177-3AD203B41FA5}">
                      <a16:colId xmlns:a16="http://schemas.microsoft.com/office/drawing/2014/main" val="20002"/>
                    </a:ext>
                  </a:extLst>
                </a:gridCol>
              </a:tblGrid>
              <a:tr h="334800">
                <a:tc>
                  <a:txBody>
                    <a:bodyPr/>
                    <a:lstStyle/>
                    <a:p>
                      <a:pPr marL="0" lvl="0" indent="0" algn="ctr" rtl="0">
                        <a:spcBef>
                          <a:spcPts val="0"/>
                        </a:spcBef>
                        <a:spcAft>
                          <a:spcPts val="0"/>
                        </a:spcAft>
                        <a:buNone/>
                      </a:pPr>
                      <a:r>
                        <a:rPr lang="en" b="1">
                          <a:latin typeface="Roboto Mono"/>
                          <a:ea typeface="Roboto Mono"/>
                          <a:cs typeface="Roboto Mono"/>
                          <a:sym typeface="Roboto Mono"/>
                        </a:rPr>
                        <a:t>code</a:t>
                      </a:r>
                      <a:endParaRPr b="1">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b="1">
                          <a:latin typeface="Roboto Mono"/>
                          <a:ea typeface="Roboto Mono"/>
                          <a:cs typeface="Roboto Mono"/>
                          <a:sym typeface="Roboto Mono"/>
                        </a:rPr>
                        <a:t>flag check</a:t>
                      </a:r>
                      <a:endParaRPr b="1">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b="1">
                          <a:latin typeface="Roboto Mono"/>
                          <a:ea typeface="Roboto Mono"/>
                          <a:cs typeface="Roboto Mono"/>
                          <a:sym typeface="Roboto Mono"/>
                        </a:rPr>
                        <a:t>meaning in terms of the CMP instruction</a:t>
                      </a:r>
                      <a:endParaRPr b="1">
                        <a:latin typeface="Roboto Mono"/>
                        <a:ea typeface="Roboto Mono"/>
                        <a:cs typeface="Roboto Mono"/>
                        <a:sym typeface="Roboto Mono"/>
                      </a:endParaRPr>
                    </a:p>
                  </a:txBody>
                  <a:tcPr marL="91425" marR="91425" marT="45700" marB="45700"/>
                </a:tc>
                <a:extLst>
                  <a:ext uri="{0D108BD9-81ED-4DB2-BD59-A6C34878D82A}">
                    <a16:rowId xmlns:a16="http://schemas.microsoft.com/office/drawing/2014/main" val="10000"/>
                  </a:ext>
                </a:extLst>
              </a:tr>
              <a:tr h="334800">
                <a:tc>
                  <a:txBody>
                    <a:bodyPr/>
                    <a:lstStyle/>
                    <a:p>
                      <a:pPr marL="0" lvl="0" indent="0" algn="ctr" rtl="0">
                        <a:spcBef>
                          <a:spcPts val="0"/>
                        </a:spcBef>
                        <a:spcAft>
                          <a:spcPts val="0"/>
                        </a:spcAft>
                        <a:buNone/>
                      </a:pPr>
                      <a:r>
                        <a:rPr lang="en" i="1">
                          <a:latin typeface="Roboto Mono"/>
                          <a:ea typeface="Roboto Mono"/>
                          <a:cs typeface="Roboto Mono"/>
                          <a:sym typeface="Roboto Mono"/>
                        </a:rPr>
                        <a:t>1110</a:t>
                      </a:r>
                      <a:endParaRPr i="1">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a:t>no flag check</a:t>
                      </a:r>
                      <a:endParaRPr/>
                    </a:p>
                  </a:txBody>
                  <a:tcPr marL="91425" marR="91425" marT="45700" marB="45700"/>
                </a:tc>
                <a:tc>
                  <a:txBody>
                    <a:bodyPr/>
                    <a:lstStyle/>
                    <a:p>
                      <a:pPr marL="0" lvl="0" indent="0" algn="l" rtl="0">
                        <a:spcBef>
                          <a:spcPts val="0"/>
                        </a:spcBef>
                        <a:spcAft>
                          <a:spcPts val="0"/>
                        </a:spcAft>
                        <a:buNone/>
                      </a:pPr>
                      <a:r>
                        <a:rPr lang="en"/>
                        <a:t>execute no matter what</a:t>
                      </a:r>
                      <a:endParaRPr/>
                    </a:p>
                  </a:txBody>
                  <a:tcPr marL="91425" marR="91425" marT="45700" marB="45700"/>
                </a:tc>
                <a:extLst>
                  <a:ext uri="{0D108BD9-81ED-4DB2-BD59-A6C34878D82A}">
                    <a16:rowId xmlns:a16="http://schemas.microsoft.com/office/drawing/2014/main" val="10001"/>
                  </a:ext>
                </a:extLst>
              </a:tr>
              <a:tr h="0">
                <a:tc>
                  <a:txBody>
                    <a:bodyPr/>
                    <a:lstStyle/>
                    <a:p>
                      <a:pPr marL="0" lvl="0" indent="0" algn="ctr" rtl="0">
                        <a:spcBef>
                          <a:spcPts val="0"/>
                        </a:spcBef>
                        <a:spcAft>
                          <a:spcPts val="0"/>
                        </a:spcAft>
                        <a:buNone/>
                      </a:pPr>
                      <a:r>
                        <a:rPr lang="en" i="1">
                          <a:latin typeface="Roboto Mono"/>
                          <a:ea typeface="Roboto Mono"/>
                          <a:cs typeface="Roboto Mono"/>
                          <a:sym typeface="Roboto Mono"/>
                        </a:rPr>
                        <a:t>0000</a:t>
                      </a:r>
                      <a:endParaRPr i="1">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b="1">
                          <a:solidFill>
                            <a:srgbClr val="434343"/>
                          </a:solidFill>
                          <a:latin typeface="Roboto Mono"/>
                          <a:ea typeface="Roboto Mono"/>
                          <a:cs typeface="Roboto Mono"/>
                          <a:sym typeface="Roboto Mono"/>
                        </a:rPr>
                        <a:t>Z</a:t>
                      </a:r>
                      <a:r>
                        <a:rPr lang="en"/>
                        <a:t> is set</a:t>
                      </a:r>
                      <a:endParaRPr/>
                    </a:p>
                  </a:txBody>
                  <a:tcPr marL="91425" marR="91425" marT="45700" marB="45700"/>
                </a:tc>
                <a:tc>
                  <a:txBody>
                    <a:bodyPr/>
                    <a:lstStyle/>
                    <a:p>
                      <a:pPr marL="0" lvl="0" indent="0" algn="l" rtl="0">
                        <a:spcBef>
                          <a:spcPts val="0"/>
                        </a:spcBef>
                        <a:spcAft>
                          <a:spcPts val="0"/>
                        </a:spcAft>
                        <a:buNone/>
                      </a:pPr>
                      <a:r>
                        <a:rPr lang="en"/>
                        <a:t>execute when </a:t>
                      </a:r>
                      <a:r>
                        <a:rPr lang="en" b="1">
                          <a:solidFill>
                            <a:srgbClr val="434343"/>
                          </a:solidFill>
                          <a:latin typeface="Roboto Mono"/>
                          <a:ea typeface="Roboto Mono"/>
                          <a:cs typeface="Roboto Mono"/>
                          <a:sym typeface="Roboto Mono"/>
                        </a:rPr>
                        <a:t>Rn</a:t>
                      </a:r>
                      <a:r>
                        <a:rPr lang="en"/>
                        <a:t> == </a:t>
                      </a:r>
                      <a:r>
                        <a:rPr lang="en" b="1">
                          <a:solidFill>
                            <a:srgbClr val="434343"/>
                          </a:solidFill>
                          <a:latin typeface="Roboto Mono"/>
                          <a:ea typeface="Roboto Mono"/>
                          <a:cs typeface="Roboto Mono"/>
                          <a:sym typeface="Roboto Mono"/>
                        </a:rPr>
                        <a:t>Rm</a:t>
                      </a:r>
                      <a:r>
                        <a:rPr lang="en">
                          <a:solidFill>
                            <a:srgbClr val="434343"/>
                          </a:solidFill>
                        </a:rPr>
                        <a:t> </a:t>
                      </a:r>
                      <a:r>
                        <a:rPr lang="en"/>
                        <a:t>(i.e. </a:t>
                      </a:r>
                      <a:r>
                        <a:rPr lang="en" b="1">
                          <a:solidFill>
                            <a:srgbClr val="434343"/>
                          </a:solidFill>
                          <a:latin typeface="Roboto Mono"/>
                          <a:ea typeface="Roboto Mono"/>
                          <a:cs typeface="Roboto Mono"/>
                          <a:sym typeface="Roboto Mono"/>
                        </a:rPr>
                        <a:t>Rn</a:t>
                      </a:r>
                      <a:r>
                        <a:rPr lang="en">
                          <a:solidFill>
                            <a:srgbClr val="434343"/>
                          </a:solidFill>
                        </a:rPr>
                        <a:t> </a:t>
                      </a:r>
                      <a:r>
                        <a:rPr lang="en"/>
                        <a:t>- </a:t>
                      </a:r>
                      <a:r>
                        <a:rPr lang="en" b="1">
                          <a:solidFill>
                            <a:srgbClr val="434343"/>
                          </a:solidFill>
                          <a:latin typeface="Roboto Mono"/>
                          <a:ea typeface="Roboto Mono"/>
                          <a:cs typeface="Roboto Mono"/>
                          <a:sym typeface="Roboto Mono"/>
                        </a:rPr>
                        <a:t>Rm</a:t>
                      </a:r>
                      <a:r>
                        <a:rPr lang="en">
                          <a:solidFill>
                            <a:srgbClr val="434343"/>
                          </a:solidFill>
                        </a:rPr>
                        <a:t> </a:t>
                      </a:r>
                      <a:r>
                        <a:rPr lang="en"/>
                        <a:t>== 0)</a:t>
                      </a:r>
                      <a:endParaRPr/>
                    </a:p>
                  </a:txBody>
                  <a:tcPr marL="91425" marR="91425" marT="45700" marB="45700"/>
                </a:tc>
                <a:extLst>
                  <a:ext uri="{0D108BD9-81ED-4DB2-BD59-A6C34878D82A}">
                    <a16:rowId xmlns:a16="http://schemas.microsoft.com/office/drawing/2014/main" val="10002"/>
                  </a:ext>
                </a:extLst>
              </a:tr>
              <a:tr h="334800">
                <a:tc>
                  <a:txBody>
                    <a:bodyPr/>
                    <a:lstStyle/>
                    <a:p>
                      <a:pPr marL="0" lvl="0" indent="0" algn="ctr" rtl="0">
                        <a:spcBef>
                          <a:spcPts val="0"/>
                        </a:spcBef>
                        <a:spcAft>
                          <a:spcPts val="0"/>
                        </a:spcAft>
                        <a:buNone/>
                      </a:pPr>
                      <a:r>
                        <a:rPr lang="en" i="1">
                          <a:latin typeface="Roboto Mono"/>
                          <a:ea typeface="Roboto Mono"/>
                          <a:cs typeface="Roboto Mono"/>
                          <a:sym typeface="Roboto Mono"/>
                        </a:rPr>
                        <a:t>1010</a:t>
                      </a:r>
                      <a:endParaRPr i="1">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b="1">
                          <a:solidFill>
                            <a:srgbClr val="434343"/>
                          </a:solidFill>
                          <a:latin typeface="Roboto Mono"/>
                          <a:ea typeface="Roboto Mono"/>
                          <a:cs typeface="Roboto Mono"/>
                          <a:sym typeface="Roboto Mono"/>
                        </a:rPr>
                        <a:t>N</a:t>
                      </a:r>
                      <a:r>
                        <a:rPr lang="en"/>
                        <a:t> equals </a:t>
                      </a:r>
                      <a:r>
                        <a:rPr lang="en" b="1">
                          <a:solidFill>
                            <a:srgbClr val="434343"/>
                          </a:solidFill>
                          <a:latin typeface="Roboto Mono"/>
                          <a:ea typeface="Roboto Mono"/>
                          <a:cs typeface="Roboto Mono"/>
                          <a:sym typeface="Roboto Mono"/>
                        </a:rPr>
                        <a:t>V</a:t>
                      </a:r>
                      <a:endParaRPr b="1">
                        <a:solidFill>
                          <a:srgbClr val="434343"/>
                        </a:solidFill>
                        <a:latin typeface="Roboto Mono"/>
                        <a:ea typeface="Roboto Mono"/>
                        <a:cs typeface="Roboto Mono"/>
                        <a:sym typeface="Roboto Mono"/>
                      </a:endParaRPr>
                    </a:p>
                  </a:txBody>
                  <a:tcPr marL="91425" marR="91425" marT="45700" marB="45700"/>
                </a:tc>
                <a:tc>
                  <a:txBody>
                    <a:bodyPr/>
                    <a:lstStyle/>
                    <a:p>
                      <a:pPr marL="0" lvl="0" indent="0" algn="l" rtl="0">
                        <a:spcBef>
                          <a:spcPts val="0"/>
                        </a:spcBef>
                        <a:spcAft>
                          <a:spcPts val="0"/>
                        </a:spcAft>
                        <a:buNone/>
                      </a:pPr>
                      <a:r>
                        <a:rPr lang="en"/>
                        <a:t>execute when </a:t>
                      </a:r>
                      <a:r>
                        <a:rPr lang="en" b="1">
                          <a:solidFill>
                            <a:srgbClr val="434343"/>
                          </a:solidFill>
                          <a:latin typeface="Roboto Mono"/>
                          <a:ea typeface="Roboto Mono"/>
                          <a:cs typeface="Roboto Mono"/>
                          <a:sym typeface="Roboto Mono"/>
                        </a:rPr>
                        <a:t>Rn</a:t>
                      </a:r>
                      <a:r>
                        <a:rPr lang="en">
                          <a:solidFill>
                            <a:srgbClr val="434343"/>
                          </a:solidFill>
                        </a:rPr>
                        <a:t> </a:t>
                      </a:r>
                      <a:r>
                        <a:rPr lang="en"/>
                        <a:t>&gt;= </a:t>
                      </a:r>
                      <a:r>
                        <a:rPr lang="en" b="1">
                          <a:solidFill>
                            <a:srgbClr val="434343"/>
                          </a:solidFill>
                          <a:latin typeface="Roboto Mono"/>
                          <a:ea typeface="Roboto Mono"/>
                          <a:cs typeface="Roboto Mono"/>
                          <a:sym typeface="Roboto Mono"/>
                        </a:rPr>
                        <a:t>Rm</a:t>
                      </a:r>
                      <a:r>
                        <a:rPr lang="en"/>
                        <a:t> ( i.e. </a:t>
                      </a:r>
                      <a:r>
                        <a:rPr lang="en" b="1">
                          <a:solidFill>
                            <a:srgbClr val="434343"/>
                          </a:solidFill>
                          <a:latin typeface="Roboto Mono"/>
                          <a:ea typeface="Roboto Mono"/>
                          <a:cs typeface="Roboto Mono"/>
                          <a:sym typeface="Roboto Mono"/>
                        </a:rPr>
                        <a:t>Rn</a:t>
                      </a:r>
                      <a:r>
                        <a:rPr lang="en">
                          <a:solidFill>
                            <a:srgbClr val="434343"/>
                          </a:solidFill>
                        </a:rPr>
                        <a:t> </a:t>
                      </a:r>
                      <a:r>
                        <a:rPr lang="en"/>
                        <a:t>- </a:t>
                      </a:r>
                      <a:r>
                        <a:rPr lang="en" b="1">
                          <a:solidFill>
                            <a:srgbClr val="434343"/>
                          </a:solidFill>
                          <a:latin typeface="Roboto Mono"/>
                          <a:ea typeface="Roboto Mono"/>
                          <a:cs typeface="Roboto Mono"/>
                          <a:sym typeface="Roboto Mono"/>
                        </a:rPr>
                        <a:t>Rm</a:t>
                      </a:r>
                      <a:r>
                        <a:rPr lang="en">
                          <a:solidFill>
                            <a:srgbClr val="434343"/>
                          </a:solidFill>
                        </a:rPr>
                        <a:t> </a:t>
                      </a:r>
                      <a:r>
                        <a:rPr lang="en"/>
                        <a:t>&gt;= 0)</a:t>
                      </a:r>
                      <a:endParaRPr/>
                    </a:p>
                  </a:txBody>
                  <a:tcPr marL="91425" marR="91425" marT="45700" marB="45700"/>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311700" y="466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ARM Branch format</a:t>
            </a:r>
            <a:endParaRPr/>
          </a:p>
        </p:txBody>
      </p:sp>
      <p:sp>
        <p:nvSpPr>
          <p:cNvPr id="107" name="Google Shape;107;p21"/>
          <p:cNvSpPr txBox="1"/>
          <p:nvPr/>
        </p:nvSpPr>
        <p:spPr>
          <a:xfrm>
            <a:off x="91725" y="2031399"/>
            <a:ext cx="8819400" cy="1416000"/>
          </a:xfrm>
          <a:prstGeom prst="rect">
            <a:avLst/>
          </a:prstGeom>
          <a:noFill/>
          <a:ln>
            <a:noFill/>
          </a:ln>
        </p:spPr>
        <p:txBody>
          <a:bodyPr spcFirstLastPara="1" wrap="square" lIns="91425" tIns="91425" rIns="91425" bIns="91425" anchor="t" anchorCtr="0">
            <a:spAutoFit/>
          </a:bodyPr>
          <a:lstStyle/>
          <a:p>
            <a:pPr marL="457200" lvl="0" indent="-330200" algn="l" rtl="0">
              <a:spcBef>
                <a:spcPts val="0"/>
              </a:spcBef>
              <a:spcAft>
                <a:spcPts val="0"/>
              </a:spcAft>
              <a:buClr>
                <a:srgbClr val="434343"/>
              </a:buClr>
              <a:buSzPts val="1600"/>
              <a:buChar char="●"/>
            </a:pPr>
            <a:r>
              <a:rPr lang="en" sz="1600">
                <a:solidFill>
                  <a:srgbClr val="434343"/>
                </a:solidFill>
              </a:rPr>
              <a:t>The above is the branch instruction format in ARM. </a:t>
            </a:r>
            <a:endParaRPr sz="1600">
              <a:solidFill>
                <a:srgbClr val="434343"/>
              </a:solidFill>
            </a:endParaRPr>
          </a:p>
          <a:p>
            <a:pPr marL="457200" lvl="0" indent="-330200" algn="l" rtl="0">
              <a:spcBef>
                <a:spcPts val="0"/>
              </a:spcBef>
              <a:spcAft>
                <a:spcPts val="0"/>
              </a:spcAft>
              <a:buClr>
                <a:srgbClr val="434343"/>
              </a:buClr>
              <a:buSzPts val="1600"/>
              <a:buChar char="●"/>
            </a:pPr>
            <a:r>
              <a:rPr lang="en" sz="1600">
                <a:solidFill>
                  <a:srgbClr val="434343"/>
                </a:solidFill>
              </a:rPr>
              <a:t>The L bit represents whether (1) or not (0) the address directly after the branch should be saved to the link register when the branch is taken.</a:t>
            </a:r>
            <a:endParaRPr sz="1600">
              <a:solidFill>
                <a:srgbClr val="434343"/>
              </a:solidFill>
            </a:endParaRPr>
          </a:p>
          <a:p>
            <a:pPr marL="457200" lvl="0" indent="-330200" algn="l" rtl="0">
              <a:spcBef>
                <a:spcPts val="0"/>
              </a:spcBef>
              <a:spcAft>
                <a:spcPts val="0"/>
              </a:spcAft>
              <a:buClr>
                <a:srgbClr val="434343"/>
              </a:buClr>
              <a:buSzPts val="1600"/>
              <a:buChar char="●"/>
            </a:pPr>
            <a:r>
              <a:rPr lang="en" sz="1600">
                <a:solidFill>
                  <a:srgbClr val="434343"/>
                </a:solidFill>
              </a:rPr>
              <a:t>The Offset represents the value to be added to the current program counter in order to reach the target of the branch, however there are some quirks that must be considered.</a:t>
            </a:r>
            <a:endParaRPr sz="1600">
              <a:solidFill>
                <a:srgbClr val="434343"/>
              </a:solidFill>
            </a:endParaRPr>
          </a:p>
        </p:txBody>
      </p:sp>
      <p:pic>
        <p:nvPicPr>
          <p:cNvPr id="108" name="Google Shape;108;p21"/>
          <p:cNvPicPr preferRelativeResize="0"/>
          <p:nvPr/>
        </p:nvPicPr>
        <p:blipFill>
          <a:blip r:embed="rId3">
            <a:alphaModFix/>
          </a:blip>
          <a:stretch>
            <a:fillRect/>
          </a:stretch>
        </p:blipFill>
        <p:spPr>
          <a:xfrm>
            <a:off x="311700" y="1411450"/>
            <a:ext cx="6334618" cy="619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1572</Words>
  <Application>Microsoft Office PowerPoint</Application>
  <PresentationFormat>On-screen Show (16:9)</PresentationFormat>
  <Paragraphs>96</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Roboto Mono</vt:lpstr>
      <vt:lpstr>Simple Light</vt:lpstr>
      <vt:lpstr>Lab RISC-V to ARM - Control</vt:lpstr>
      <vt:lpstr>About this lab</vt:lpstr>
      <vt:lpstr>Your tasks in this lab</vt:lpstr>
      <vt:lpstr>Recap</vt:lpstr>
      <vt:lpstr>Branching in ARM</vt:lpstr>
      <vt:lpstr>Current Program Status Register (CPSR)</vt:lpstr>
      <vt:lpstr>The CMP Instruction</vt:lpstr>
      <vt:lpstr>The Conditions field</vt:lpstr>
      <vt:lpstr>ARM Branch format</vt:lpstr>
      <vt:lpstr>ARM Branch format</vt:lpstr>
      <vt:lpstr>Translating Branches</vt:lpstr>
      <vt:lpstr>A two-pass approach</vt:lpstr>
      <vt:lpstr>PowerPoint Presentation</vt:lpstr>
      <vt:lpstr>PowerPoint Presentation</vt:lpstr>
      <vt:lpstr>PowerPoint Presentation</vt:lpstr>
      <vt:lpstr>Tips</vt:lpstr>
      <vt:lpstr>University of Alberta Code of Student Behavior  </vt:lpstr>
      <vt:lpstr>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RISC-V to ARM - Control</dc:title>
  <cp:lastModifiedBy>Jason Sommerville</cp:lastModifiedBy>
  <cp:revision>1</cp:revision>
  <dcterms:modified xsi:type="dcterms:W3CDTF">2021-08-16T20:02:59Z</dcterms:modified>
</cp:coreProperties>
</file>